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6" r:id="rId2"/>
    <p:sldId id="268" r:id="rId3"/>
    <p:sldId id="278" r:id="rId4"/>
    <p:sldId id="276" r:id="rId5"/>
    <p:sldId id="269" r:id="rId6"/>
    <p:sldId id="281" r:id="rId7"/>
    <p:sldId id="274" r:id="rId8"/>
    <p:sldId id="272" r:id="rId9"/>
    <p:sldId id="273" r:id="rId10"/>
    <p:sldId id="270" r:id="rId11"/>
    <p:sldId id="271" r:id="rId12"/>
    <p:sldId id="277" r:id="rId13"/>
    <p:sldId id="279" r:id="rId14"/>
    <p:sldId id="280"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5.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09372-46F1-4986-B152-2AD20DF2E0FD}" type="datetimeFigureOut">
              <a:rPr lang="fi-FI" smtClean="0"/>
              <a:t>10.11.2021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7D08E7-3A8A-4E6C-942C-FDC839D55600}" type="slidenum">
              <a:rPr lang="fi-FI" smtClean="0"/>
              <a:t>‹#›</a:t>
            </a:fld>
            <a:endParaRPr lang="fi-FI"/>
          </a:p>
        </p:txBody>
      </p:sp>
    </p:spTree>
    <p:extLst>
      <p:ext uri="{BB962C8B-B14F-4D97-AF65-F5344CB8AC3E}">
        <p14:creationId xmlns:p14="http://schemas.microsoft.com/office/powerpoint/2010/main" val="92859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smtClean="0"/>
          </a:p>
          <a:p>
            <a:endParaRPr lang="fi-FI" dirty="0"/>
          </a:p>
        </p:txBody>
      </p:sp>
      <p:sp>
        <p:nvSpPr>
          <p:cNvPr id="4" name="Dian numeron paikkamerkki 3"/>
          <p:cNvSpPr>
            <a:spLocks noGrp="1"/>
          </p:cNvSpPr>
          <p:nvPr>
            <p:ph type="sldNum" sz="quarter" idx="10"/>
          </p:nvPr>
        </p:nvSpPr>
        <p:spPr/>
        <p:txBody>
          <a:bodyPr/>
          <a:lstStyle/>
          <a:p>
            <a:fld id="{857D08E7-3A8A-4E6C-942C-FDC839D55600}" type="slidenum">
              <a:rPr lang="fi-FI" smtClean="0"/>
              <a:t>2</a:t>
            </a:fld>
            <a:endParaRPr lang="fi-FI"/>
          </a:p>
        </p:txBody>
      </p:sp>
    </p:spTree>
    <p:extLst>
      <p:ext uri="{BB962C8B-B14F-4D97-AF65-F5344CB8AC3E}">
        <p14:creationId xmlns:p14="http://schemas.microsoft.com/office/powerpoint/2010/main" val="2122574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smtClean="0"/>
              <a:t>Cl. </a:t>
            </a:r>
            <a:r>
              <a:rPr lang="fi-FI" i="1" dirty="0" err="1" smtClean="0"/>
              <a:t>Difficile</a:t>
            </a:r>
            <a:r>
              <a:rPr lang="fi-FI" baseline="0" dirty="0" smtClean="0"/>
              <a:t> voi säilyä pinnoilla jopa useita kuukausia itiömuodossa (5kk).</a:t>
            </a:r>
            <a:endParaRPr lang="fi-FI" dirty="0"/>
          </a:p>
        </p:txBody>
      </p:sp>
      <p:sp>
        <p:nvSpPr>
          <p:cNvPr id="4" name="Dian numeron paikkamerkki 3"/>
          <p:cNvSpPr>
            <a:spLocks noGrp="1"/>
          </p:cNvSpPr>
          <p:nvPr>
            <p:ph type="sldNum" sz="quarter" idx="10"/>
          </p:nvPr>
        </p:nvSpPr>
        <p:spPr/>
        <p:txBody>
          <a:bodyPr/>
          <a:lstStyle/>
          <a:p>
            <a:fld id="{857D08E7-3A8A-4E6C-942C-FDC839D55600}" type="slidenum">
              <a:rPr lang="fi-FI" smtClean="0"/>
              <a:t>5</a:t>
            </a:fld>
            <a:endParaRPr lang="fi-FI"/>
          </a:p>
        </p:txBody>
      </p:sp>
    </p:spTree>
    <p:extLst>
      <p:ext uri="{BB962C8B-B14F-4D97-AF65-F5344CB8AC3E}">
        <p14:creationId xmlns:p14="http://schemas.microsoft.com/office/powerpoint/2010/main" val="2083968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857D08E7-3A8A-4E6C-942C-FDC839D55600}" type="slidenum">
              <a:rPr lang="fi-FI" smtClean="0"/>
              <a:t>8</a:t>
            </a:fld>
            <a:endParaRPr lang="fi-FI"/>
          </a:p>
        </p:txBody>
      </p:sp>
    </p:spTree>
    <p:extLst>
      <p:ext uri="{BB962C8B-B14F-4D97-AF65-F5344CB8AC3E}">
        <p14:creationId xmlns:p14="http://schemas.microsoft.com/office/powerpoint/2010/main" val="2000738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Muistamattomalle omahoitaja</a:t>
            </a:r>
            <a:endParaRPr lang="fi-FI" dirty="0"/>
          </a:p>
        </p:txBody>
      </p:sp>
      <p:sp>
        <p:nvSpPr>
          <p:cNvPr id="4" name="Dian numeron paikkamerkki 3"/>
          <p:cNvSpPr>
            <a:spLocks noGrp="1"/>
          </p:cNvSpPr>
          <p:nvPr>
            <p:ph type="sldNum" sz="quarter" idx="10"/>
          </p:nvPr>
        </p:nvSpPr>
        <p:spPr/>
        <p:txBody>
          <a:bodyPr/>
          <a:lstStyle/>
          <a:p>
            <a:fld id="{857D08E7-3A8A-4E6C-942C-FDC839D55600}" type="slidenum">
              <a:rPr lang="fi-FI" smtClean="0"/>
              <a:t>12</a:t>
            </a:fld>
            <a:endParaRPr lang="fi-FI"/>
          </a:p>
        </p:txBody>
      </p:sp>
    </p:spTree>
    <p:extLst>
      <p:ext uri="{BB962C8B-B14F-4D97-AF65-F5344CB8AC3E}">
        <p14:creationId xmlns:p14="http://schemas.microsoft.com/office/powerpoint/2010/main" val="2007867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5039883" y="1844825"/>
            <a:ext cx="6528725" cy="1755627"/>
          </a:xfrm>
        </p:spPr>
        <p:txBody>
          <a:bodyPr>
            <a:noAutofit/>
          </a:bodyPr>
          <a:lstStyle>
            <a:lvl1pPr marL="0" marR="0" indent="0" algn="l" defTabSz="1219170" rtl="0" eaLnBrk="1" fontAlgn="auto" latinLnBrk="0" hangingPunct="1">
              <a:lnSpc>
                <a:spcPct val="100000"/>
              </a:lnSpc>
              <a:spcBef>
                <a:spcPct val="0"/>
              </a:spcBef>
              <a:spcAft>
                <a:spcPts val="0"/>
              </a:spcAft>
              <a:buClrTx/>
              <a:buSzTx/>
              <a:buFontTx/>
              <a:buNone/>
              <a:tabLst/>
              <a:defRPr sz="2933" baseline="0">
                <a:latin typeface="Trebuchet MS" pitchFamily="34" charset="0"/>
              </a:defRPr>
            </a:lvl1pPr>
          </a:lstStyle>
          <a:p>
            <a:r>
              <a:rPr lang="fi-FI" dirty="0" smtClean="0"/>
              <a:t>HUOM! Tämä mallipohja on 16:9 suhteella. Jos tulostat esityksen valitse Tulosta-toiminnon Koko sivun diat –rivin vaihtoehdoista ”Sovita paperikokoon” </a:t>
            </a:r>
            <a:br>
              <a:rPr lang="fi-FI" dirty="0" smtClean="0"/>
            </a:br>
            <a:r>
              <a:rPr lang="fi-FI" dirty="0" smtClean="0"/>
              <a:t>Lisää otsikko napsauttamalla. </a:t>
            </a:r>
            <a:endParaRPr lang="fi-FI" dirty="0"/>
          </a:p>
        </p:txBody>
      </p:sp>
      <p:sp>
        <p:nvSpPr>
          <p:cNvPr id="3" name="Alaotsikko 2"/>
          <p:cNvSpPr>
            <a:spLocks noGrp="1"/>
          </p:cNvSpPr>
          <p:nvPr>
            <p:ph type="subTitle" idx="1"/>
          </p:nvPr>
        </p:nvSpPr>
        <p:spPr>
          <a:xfrm>
            <a:off x="5071460" y="3909053"/>
            <a:ext cx="6336704" cy="1752600"/>
          </a:xfrm>
        </p:spPr>
        <p:txBody>
          <a:bodyPr/>
          <a:lstStyle>
            <a:lvl1pPr marL="0" indent="0" algn="l">
              <a:buNone/>
              <a:defRPr sz="3733">
                <a:solidFill>
                  <a:schemeClr val="tx1">
                    <a:tint val="75000"/>
                  </a:schemeClr>
                </a:solidFill>
                <a:latin typeface="Trebuchet MS"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smtClean="0"/>
              <a:t>Muokkaa alaotsikon perustyyliä napsautt.</a:t>
            </a:r>
            <a:endParaRPr lang="fi-FI" dirty="0"/>
          </a:p>
        </p:txBody>
      </p:sp>
      <p:sp>
        <p:nvSpPr>
          <p:cNvPr id="8" name="Päivämäärän paikkamerkki 3"/>
          <p:cNvSpPr>
            <a:spLocks noGrp="1"/>
          </p:cNvSpPr>
          <p:nvPr>
            <p:ph type="dt" sz="half" idx="10"/>
          </p:nvPr>
        </p:nvSpPr>
        <p:spPr>
          <a:xfrm>
            <a:off x="335360" y="6356351"/>
            <a:ext cx="1870901" cy="365125"/>
          </a:xfrm>
        </p:spPr>
        <p:txBody>
          <a:bodyPr/>
          <a:lstStyle>
            <a:lvl1pPr>
              <a:defRPr>
                <a:latin typeface="Trebuchet MS" pitchFamily="34" charset="0"/>
              </a:defRPr>
            </a:lvl1pPr>
          </a:lstStyle>
          <a:p>
            <a:fld id="{9C46BFAA-FABD-4320-A00B-14C20AA82A17}" type="datetimeFigureOut">
              <a:rPr lang="fi-FI" smtClean="0"/>
              <a:t>10.11.2021</a:t>
            </a:fld>
            <a:endParaRPr lang="fi-FI"/>
          </a:p>
        </p:txBody>
      </p:sp>
      <p:sp>
        <p:nvSpPr>
          <p:cNvPr id="5" name="Kuvan paikkamerkki 4"/>
          <p:cNvSpPr>
            <a:spLocks noGrp="1"/>
          </p:cNvSpPr>
          <p:nvPr>
            <p:ph type="pic" sz="quarter" idx="12"/>
          </p:nvPr>
        </p:nvSpPr>
        <p:spPr>
          <a:xfrm>
            <a:off x="334436" y="140401"/>
            <a:ext cx="4322233" cy="5545137"/>
          </a:xfrm>
        </p:spPr>
        <p:txBody>
          <a:bodyPr/>
          <a:lstStyle>
            <a:lvl1pPr marL="0" indent="0">
              <a:buNone/>
              <a:defRPr/>
            </a:lvl1pPr>
          </a:lstStyle>
          <a:p>
            <a:r>
              <a:rPr lang="fi-FI" smtClean="0"/>
              <a:t>Lisää kuva napsauttamalla kuvaketta</a:t>
            </a:r>
            <a:endParaRPr lang="fi-FI"/>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873" y="592667"/>
            <a:ext cx="3934884"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2329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opetus dia">
    <p:spTree>
      <p:nvGrpSpPr>
        <p:cNvPr id="1" name=""/>
        <p:cNvGrpSpPr/>
        <p:nvPr/>
      </p:nvGrpSpPr>
      <p:grpSpPr>
        <a:xfrm>
          <a:off x="0" y="0"/>
          <a:ext cx="0" cy="0"/>
          <a:chOff x="0" y="0"/>
          <a:chExt cx="0" cy="0"/>
        </a:xfrm>
      </p:grpSpPr>
      <p:sp>
        <p:nvSpPr>
          <p:cNvPr id="9" name="Otsikko 1"/>
          <p:cNvSpPr>
            <a:spLocks noGrp="1"/>
          </p:cNvSpPr>
          <p:nvPr>
            <p:ph type="title" hasCustomPrompt="1"/>
          </p:nvPr>
        </p:nvSpPr>
        <p:spPr>
          <a:xfrm>
            <a:off x="1199456" y="2420888"/>
            <a:ext cx="9793088" cy="730003"/>
          </a:xfrm>
        </p:spPr>
        <p:txBody>
          <a:bodyPr anchor="b">
            <a:noAutofit/>
          </a:bodyPr>
          <a:lstStyle>
            <a:lvl1pPr algn="ctr">
              <a:defRPr sz="3733" b="1">
                <a:solidFill>
                  <a:srgbClr val="00A9C8"/>
                </a:solidFill>
                <a:latin typeface="Trebuchet MS" pitchFamily="34" charset="0"/>
              </a:defRPr>
            </a:lvl1pPr>
          </a:lstStyle>
          <a:p>
            <a:r>
              <a:rPr lang="fi-FI" dirty="0" smtClean="0"/>
              <a:t>Yhteydenottotiedot</a:t>
            </a:r>
            <a:endParaRPr lang="fi-FI"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576" y="3332990"/>
            <a:ext cx="2990849" cy="2569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071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9C46BFAA-FABD-4320-A00B-14C20AA82A17}" type="datetimeFigureOut">
              <a:rPr lang="fi-FI" smtClean="0"/>
              <a:t>10.11.2021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CA9A5B3-D800-4A75-9160-0281D3D4D6D5}" type="slidenum">
              <a:rPr lang="fi-FI" smtClean="0"/>
              <a:t>‹#›</a:t>
            </a:fld>
            <a:endParaRPr lang="fi-FI"/>
          </a:p>
        </p:txBody>
      </p:sp>
    </p:spTree>
    <p:extLst>
      <p:ext uri="{BB962C8B-B14F-4D97-AF65-F5344CB8AC3E}">
        <p14:creationId xmlns:p14="http://schemas.microsoft.com/office/powerpoint/2010/main" val="65658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dia englanti">
    <p:spTree>
      <p:nvGrpSpPr>
        <p:cNvPr id="1" name=""/>
        <p:cNvGrpSpPr/>
        <p:nvPr/>
      </p:nvGrpSpPr>
      <p:grpSpPr>
        <a:xfrm>
          <a:off x="0" y="0"/>
          <a:ext cx="0" cy="0"/>
          <a:chOff x="0" y="0"/>
          <a:chExt cx="0" cy="0"/>
        </a:xfrm>
      </p:grpSpPr>
      <p:sp>
        <p:nvSpPr>
          <p:cNvPr id="2" name="Otsikko 1"/>
          <p:cNvSpPr>
            <a:spLocks noGrp="1"/>
          </p:cNvSpPr>
          <p:nvPr>
            <p:ph type="ctrTitle"/>
          </p:nvPr>
        </p:nvSpPr>
        <p:spPr>
          <a:xfrm>
            <a:off x="5039883" y="1844825"/>
            <a:ext cx="6528725" cy="1755627"/>
          </a:xfrm>
        </p:spPr>
        <p:txBody>
          <a:bodyPr>
            <a:normAutofit/>
          </a:bodyPr>
          <a:lstStyle>
            <a:lvl1pPr algn="l">
              <a:defRPr sz="5067">
                <a:latin typeface="Trebuchet MS" pitchFamily="34" charset="0"/>
              </a:defRPr>
            </a:lvl1pPr>
          </a:lstStyle>
          <a:p>
            <a:r>
              <a:rPr lang="fi-FI" smtClean="0"/>
              <a:t>Muokkaa perustyyl. napsautt.</a:t>
            </a:r>
            <a:endParaRPr lang="fi-FI" dirty="0"/>
          </a:p>
        </p:txBody>
      </p:sp>
      <p:sp>
        <p:nvSpPr>
          <p:cNvPr id="3" name="Alaotsikko 2"/>
          <p:cNvSpPr>
            <a:spLocks noGrp="1"/>
          </p:cNvSpPr>
          <p:nvPr>
            <p:ph type="subTitle" idx="1"/>
          </p:nvPr>
        </p:nvSpPr>
        <p:spPr>
          <a:xfrm>
            <a:off x="5039883" y="3886200"/>
            <a:ext cx="6336704" cy="1752600"/>
          </a:xfrm>
        </p:spPr>
        <p:txBody>
          <a:bodyPr/>
          <a:lstStyle>
            <a:lvl1pPr marL="0" indent="0" algn="l">
              <a:buNone/>
              <a:defRPr sz="3733">
                <a:solidFill>
                  <a:schemeClr val="tx1">
                    <a:tint val="75000"/>
                  </a:schemeClr>
                </a:solidFill>
                <a:latin typeface="Trebuchet MS"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smtClean="0"/>
              <a:t>Muokkaa alaotsikon perustyyliä napsautt.</a:t>
            </a:r>
            <a:endParaRPr lang="fi-FI" dirty="0"/>
          </a:p>
        </p:txBody>
      </p:sp>
      <p:sp>
        <p:nvSpPr>
          <p:cNvPr id="8" name="Päivämäärän paikkamerkki 3"/>
          <p:cNvSpPr>
            <a:spLocks noGrp="1"/>
          </p:cNvSpPr>
          <p:nvPr>
            <p:ph type="dt" sz="half" idx="10"/>
          </p:nvPr>
        </p:nvSpPr>
        <p:spPr>
          <a:xfrm>
            <a:off x="1583499" y="6356351"/>
            <a:ext cx="1870901" cy="365125"/>
          </a:xfrm>
        </p:spPr>
        <p:txBody>
          <a:bodyPr/>
          <a:lstStyle>
            <a:lvl1pPr>
              <a:defRPr>
                <a:latin typeface="Trebuchet MS" pitchFamily="34" charset="0"/>
              </a:defRPr>
            </a:lvl1pPr>
          </a:lstStyle>
          <a:p>
            <a:fld id="{9C46BFAA-FABD-4320-A00B-14C20AA82A17}" type="datetimeFigureOut">
              <a:rPr lang="fi-FI" smtClean="0"/>
              <a:t>10.11.2021</a:t>
            </a:fld>
            <a:endParaRPr lang="fi-FI"/>
          </a:p>
        </p:txBody>
      </p:sp>
      <p:sp>
        <p:nvSpPr>
          <p:cNvPr id="5" name="Kuvan paikkamerkki 4"/>
          <p:cNvSpPr>
            <a:spLocks noGrp="1"/>
          </p:cNvSpPr>
          <p:nvPr>
            <p:ph type="pic" sz="quarter" idx="12"/>
          </p:nvPr>
        </p:nvSpPr>
        <p:spPr>
          <a:xfrm>
            <a:off x="334436" y="140401"/>
            <a:ext cx="4322233" cy="5545137"/>
          </a:xfrm>
        </p:spPr>
        <p:txBody>
          <a:bodyPr/>
          <a:lstStyle>
            <a:lvl1pPr marL="0" indent="0">
              <a:buNone/>
              <a:defRPr/>
            </a:lvl1pPr>
          </a:lstStyle>
          <a:p>
            <a:r>
              <a:rPr lang="fi-FI" smtClean="0"/>
              <a:t>Lisää kuva napsauttamalla kuvaketta</a:t>
            </a:r>
            <a:endParaRPr lang="fi-FI"/>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2459" y="452670"/>
            <a:ext cx="2861733" cy="73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440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09" y="5003800"/>
            <a:ext cx="2063751" cy="185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tsikko 1"/>
          <p:cNvSpPr>
            <a:spLocks noGrp="1"/>
          </p:cNvSpPr>
          <p:nvPr>
            <p:ph type="title"/>
          </p:nvPr>
        </p:nvSpPr>
        <p:spPr/>
        <p:txBody>
          <a:bodyPr>
            <a:normAutofit/>
          </a:bodyPr>
          <a:lstStyle>
            <a:lvl1pPr>
              <a:defRPr sz="5067">
                <a:latin typeface="Trebuchet MS" pitchFamily="34" charset="0"/>
              </a:defRPr>
            </a:lvl1pPr>
          </a:lstStyle>
          <a:p>
            <a:r>
              <a:rPr lang="fi-FI" smtClean="0"/>
              <a:t>Muokkaa perustyyl. napsautt.</a:t>
            </a:r>
            <a:endParaRPr lang="fi-FI" dirty="0"/>
          </a:p>
        </p:txBody>
      </p:sp>
      <p:sp>
        <p:nvSpPr>
          <p:cNvPr id="3" name="Sisällön paikkamerkki 2"/>
          <p:cNvSpPr>
            <a:spLocks noGrp="1"/>
          </p:cNvSpPr>
          <p:nvPr>
            <p:ph idx="1"/>
          </p:nvPr>
        </p:nvSpPr>
        <p:spPr/>
        <p:txBody>
          <a:bodyPr>
            <a:normAutofit/>
          </a:bodyPr>
          <a:lstStyle>
            <a:lvl1pPr>
              <a:defRPr sz="3733">
                <a:latin typeface="Trebuchet MS" pitchFamily="34" charset="0"/>
              </a:defRPr>
            </a:lvl1pPr>
            <a:lvl2pPr>
              <a:defRPr sz="3200">
                <a:latin typeface="Trebuchet MS" pitchFamily="34" charset="0"/>
              </a:defRPr>
            </a:lvl2pPr>
            <a:lvl3pPr>
              <a:defRPr sz="2667">
                <a:latin typeface="Trebuchet MS" pitchFamily="34" charset="0"/>
              </a:defRPr>
            </a:lvl3pPr>
            <a:lvl4pPr>
              <a:defRPr sz="2400">
                <a:latin typeface="Trebuchet MS" pitchFamily="34" charset="0"/>
              </a:defRPr>
            </a:lvl4pPr>
            <a:lvl5pPr>
              <a:defRPr sz="2400">
                <a:latin typeface="Trebuchet MS" pitchFamily="34" charset="0"/>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a:xfrm>
            <a:off x="1583499" y="6237312"/>
            <a:ext cx="1248139" cy="365125"/>
          </a:xfrm>
        </p:spPr>
        <p:txBody>
          <a:bodyPr/>
          <a:lstStyle>
            <a:lvl1pPr>
              <a:defRPr>
                <a:latin typeface="Trebuchet MS" pitchFamily="34" charset="0"/>
              </a:defRPr>
            </a:lvl1pPr>
          </a:lstStyle>
          <a:p>
            <a:fld id="{9C46BFAA-FABD-4320-A00B-14C20AA82A17}" type="datetimeFigureOut">
              <a:rPr lang="fi-FI" smtClean="0"/>
              <a:t>10.11.2021</a:t>
            </a:fld>
            <a:endParaRPr lang="fi-FI"/>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481" y="6309321"/>
            <a:ext cx="1250951"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583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34" y="5003800"/>
            <a:ext cx="2063751" cy="185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tsikko 1"/>
          <p:cNvSpPr>
            <a:spLocks noGrp="1"/>
          </p:cNvSpPr>
          <p:nvPr>
            <p:ph type="title"/>
          </p:nvPr>
        </p:nvSpPr>
        <p:spPr/>
        <p:txBody>
          <a:bodyPr>
            <a:normAutofit/>
          </a:bodyPr>
          <a:lstStyle>
            <a:lvl1pPr>
              <a:defRPr sz="5067">
                <a:latin typeface="Trebuchet MS" pitchFamily="34" charset="0"/>
              </a:defRPr>
            </a:lvl1pPr>
          </a:lstStyle>
          <a:p>
            <a:r>
              <a:rPr lang="fi-FI" smtClean="0"/>
              <a:t>Muokkaa perustyyl. napsautt.</a:t>
            </a:r>
            <a:endParaRPr lang="fi-FI" dirty="0"/>
          </a:p>
        </p:txBody>
      </p:sp>
      <p:sp>
        <p:nvSpPr>
          <p:cNvPr id="3" name="Sisällön paikkamerkki 2"/>
          <p:cNvSpPr>
            <a:spLocks noGrp="1"/>
          </p:cNvSpPr>
          <p:nvPr>
            <p:ph sz="half" idx="1"/>
          </p:nvPr>
        </p:nvSpPr>
        <p:spPr>
          <a:xfrm>
            <a:off x="609600" y="1600201"/>
            <a:ext cx="5384800" cy="4525963"/>
          </a:xfrm>
        </p:spPr>
        <p:txBody>
          <a:bodyPr>
            <a:normAutofit/>
          </a:bodyPr>
          <a:lstStyle>
            <a:lvl1pPr>
              <a:defRPr sz="3200">
                <a:latin typeface="Trebuchet MS" pitchFamily="34" charset="0"/>
              </a:defRPr>
            </a:lvl1pPr>
            <a:lvl2pPr>
              <a:defRPr sz="2667">
                <a:latin typeface="Trebuchet MS" pitchFamily="34" charset="0"/>
              </a:defRPr>
            </a:lvl2pPr>
            <a:lvl3pPr>
              <a:defRPr sz="2400">
                <a:latin typeface="Trebuchet MS" pitchFamily="34" charset="0"/>
              </a:defRPr>
            </a:lvl3pPr>
            <a:lvl4pPr>
              <a:defRPr sz="2133">
                <a:latin typeface="Trebuchet MS" pitchFamily="34" charset="0"/>
              </a:defRPr>
            </a:lvl4pPr>
            <a:lvl5pPr>
              <a:defRPr sz="2133">
                <a:latin typeface="Trebuchet MS" pitchFamily="34" charset="0"/>
              </a:defRPr>
            </a:lvl5pPr>
            <a:lvl6pPr>
              <a:defRPr sz="2400"/>
            </a:lvl6pPr>
            <a:lvl7pPr>
              <a:defRPr sz="2400"/>
            </a:lvl7pPr>
            <a:lvl8pPr>
              <a:defRPr sz="2400"/>
            </a:lvl8pPr>
            <a:lvl9pPr>
              <a:defRPr sz="24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97600" y="1600201"/>
            <a:ext cx="5384800" cy="4525963"/>
          </a:xfrm>
        </p:spPr>
        <p:txBody>
          <a:bodyPr>
            <a:normAutofit/>
          </a:bodyPr>
          <a:lstStyle>
            <a:lvl1pPr>
              <a:defRPr sz="3200">
                <a:latin typeface="Trebuchet MS" pitchFamily="34" charset="0"/>
              </a:defRPr>
            </a:lvl1pPr>
            <a:lvl2pPr>
              <a:defRPr sz="2667">
                <a:latin typeface="Trebuchet MS" pitchFamily="34" charset="0"/>
              </a:defRPr>
            </a:lvl2pPr>
            <a:lvl3pPr>
              <a:defRPr sz="2400">
                <a:latin typeface="Trebuchet MS" pitchFamily="34" charset="0"/>
              </a:defRPr>
            </a:lvl3pPr>
            <a:lvl4pPr>
              <a:defRPr sz="2133">
                <a:latin typeface="Trebuchet MS" pitchFamily="34" charset="0"/>
              </a:defRPr>
            </a:lvl4pPr>
            <a:lvl5pPr>
              <a:defRPr sz="2133">
                <a:latin typeface="Trebuchet MS" pitchFamily="34" charset="0"/>
              </a:defRPr>
            </a:lvl5pPr>
            <a:lvl6pPr>
              <a:defRPr sz="2400"/>
            </a:lvl6pPr>
            <a:lvl7pPr>
              <a:defRPr sz="2400"/>
            </a:lvl7pPr>
            <a:lvl8pPr>
              <a:defRPr sz="2400"/>
            </a:lvl8pPr>
            <a:lvl9pPr>
              <a:defRPr sz="24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a:xfrm>
            <a:off x="1583499" y="6237312"/>
            <a:ext cx="1870901" cy="365125"/>
          </a:xfrm>
        </p:spPr>
        <p:txBody>
          <a:bodyPr/>
          <a:lstStyle/>
          <a:p>
            <a:fld id="{9C46BFAA-FABD-4320-A00B-14C20AA82A17}" type="datetimeFigureOut">
              <a:rPr lang="fi-FI" smtClean="0"/>
              <a:t>10.11.2021</a:t>
            </a:fld>
            <a:endParaRPr lang="fi-FI"/>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481" y="6354234"/>
            <a:ext cx="1250951" cy="503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9151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0" y="4990873"/>
            <a:ext cx="2063751" cy="185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tsikko 1"/>
          <p:cNvSpPr>
            <a:spLocks noGrp="1"/>
          </p:cNvSpPr>
          <p:nvPr>
            <p:ph type="title"/>
          </p:nvPr>
        </p:nvSpPr>
        <p:spPr>
          <a:xfrm>
            <a:off x="609600" y="274637"/>
            <a:ext cx="10972800" cy="994123"/>
          </a:xfrm>
        </p:spPr>
        <p:txBody>
          <a:bodyPr>
            <a:normAutofit/>
          </a:bodyPr>
          <a:lstStyle>
            <a:lvl1pPr>
              <a:defRPr sz="5067">
                <a:latin typeface="Trebuchet MS" pitchFamily="34" charset="0"/>
              </a:defRPr>
            </a:lvl1pPr>
          </a:lstStyle>
          <a:p>
            <a:r>
              <a:rPr lang="fi-FI" smtClean="0"/>
              <a:t>Muokkaa perustyyl. napsautt.</a:t>
            </a:r>
            <a:endParaRPr lang="fi-FI" dirty="0"/>
          </a:p>
        </p:txBody>
      </p:sp>
      <p:sp>
        <p:nvSpPr>
          <p:cNvPr id="4" name="Sisällön paikkamerkki 3"/>
          <p:cNvSpPr>
            <a:spLocks noGrp="1"/>
          </p:cNvSpPr>
          <p:nvPr>
            <p:ph sz="half" idx="2"/>
          </p:nvPr>
        </p:nvSpPr>
        <p:spPr>
          <a:xfrm>
            <a:off x="609600" y="2174875"/>
            <a:ext cx="5386917" cy="3951288"/>
          </a:xfrm>
        </p:spPr>
        <p:txBody>
          <a:bodyPr>
            <a:normAutofit/>
          </a:bodyPr>
          <a:lstStyle>
            <a:lvl1pPr>
              <a:defRPr sz="2667">
                <a:latin typeface="Trebuchet MS" pitchFamily="34" charset="0"/>
              </a:defRPr>
            </a:lvl1pPr>
            <a:lvl2pPr>
              <a:defRPr sz="2400">
                <a:latin typeface="Trebuchet MS" pitchFamily="34" charset="0"/>
              </a:defRPr>
            </a:lvl2pPr>
            <a:lvl3pPr>
              <a:defRPr sz="2133">
                <a:latin typeface="Trebuchet MS" pitchFamily="34" charset="0"/>
              </a:defRPr>
            </a:lvl3pPr>
            <a:lvl4pPr>
              <a:defRPr sz="1600">
                <a:latin typeface="Trebuchet MS" pitchFamily="34" charset="0"/>
              </a:defRPr>
            </a:lvl4pPr>
            <a:lvl5pPr>
              <a:defRPr sz="1600">
                <a:latin typeface="Trebuchet MS" pitchFamily="34" charset="0"/>
              </a:defRPr>
            </a:lvl5pPr>
            <a:lvl6pPr>
              <a:defRPr sz="2133"/>
            </a:lvl6pPr>
            <a:lvl7pPr>
              <a:defRPr sz="2133"/>
            </a:lvl7pPr>
            <a:lvl8pPr>
              <a:defRPr sz="2133"/>
            </a:lvl8pPr>
            <a:lvl9pPr>
              <a:defRPr sz="2133"/>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kstin paikkamerkki 4"/>
          <p:cNvSpPr>
            <a:spLocks noGrp="1"/>
          </p:cNvSpPr>
          <p:nvPr>
            <p:ph type="body" sz="quarter" idx="3"/>
          </p:nvPr>
        </p:nvSpPr>
        <p:spPr>
          <a:xfrm>
            <a:off x="6193369" y="1340769"/>
            <a:ext cx="5389033" cy="834107"/>
          </a:xfrm>
        </p:spPr>
        <p:txBody>
          <a:bodyPr anchor="b">
            <a:noAutofit/>
          </a:bodyPr>
          <a:lstStyle>
            <a:lvl1pPr marL="0" indent="0">
              <a:buNone/>
              <a:defRPr sz="2667" b="1">
                <a:latin typeface="Trebuchet MS"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i-FI" smtClean="0"/>
              <a:t>Muokkaa tekstin perustyylejä</a:t>
            </a:r>
          </a:p>
        </p:txBody>
      </p:sp>
      <p:sp>
        <p:nvSpPr>
          <p:cNvPr id="6" name="Sisällön paikkamerkki 5"/>
          <p:cNvSpPr>
            <a:spLocks noGrp="1"/>
          </p:cNvSpPr>
          <p:nvPr>
            <p:ph sz="quarter" idx="4"/>
          </p:nvPr>
        </p:nvSpPr>
        <p:spPr>
          <a:xfrm>
            <a:off x="6193369" y="2174875"/>
            <a:ext cx="5389033" cy="3951288"/>
          </a:xfrm>
        </p:spPr>
        <p:txBody>
          <a:bodyPr>
            <a:normAutofit/>
          </a:bodyPr>
          <a:lstStyle>
            <a:lvl1pPr>
              <a:defRPr sz="2400">
                <a:latin typeface="Trebuchet MS" pitchFamily="34" charset="0"/>
              </a:defRPr>
            </a:lvl1pPr>
            <a:lvl2pPr>
              <a:defRPr sz="2133">
                <a:latin typeface="Trebuchet MS" pitchFamily="34" charset="0"/>
              </a:defRPr>
            </a:lvl2pPr>
            <a:lvl3pPr>
              <a:defRPr sz="1867">
                <a:latin typeface="Trebuchet MS" pitchFamily="34" charset="0"/>
              </a:defRPr>
            </a:lvl3pPr>
            <a:lvl4pPr>
              <a:defRPr sz="1600">
                <a:latin typeface="Trebuchet MS" pitchFamily="34" charset="0"/>
              </a:defRPr>
            </a:lvl4pPr>
            <a:lvl5pPr>
              <a:defRPr sz="1600">
                <a:latin typeface="Trebuchet MS" pitchFamily="34" charset="0"/>
              </a:defRPr>
            </a:lvl5pPr>
            <a:lvl6pPr>
              <a:defRPr sz="2133"/>
            </a:lvl6pPr>
            <a:lvl7pPr>
              <a:defRPr sz="2133"/>
            </a:lvl7pPr>
            <a:lvl8pPr>
              <a:defRPr sz="2133"/>
            </a:lvl8pPr>
            <a:lvl9pPr>
              <a:defRPr sz="2133"/>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määrän paikkamerkki 6"/>
          <p:cNvSpPr>
            <a:spLocks noGrp="1"/>
          </p:cNvSpPr>
          <p:nvPr>
            <p:ph type="dt" sz="half" idx="10"/>
          </p:nvPr>
        </p:nvSpPr>
        <p:spPr>
          <a:xfrm>
            <a:off x="1583499" y="6237312"/>
            <a:ext cx="1870901" cy="365125"/>
          </a:xfrm>
        </p:spPr>
        <p:txBody>
          <a:bodyPr/>
          <a:lstStyle>
            <a:lvl1pPr>
              <a:defRPr>
                <a:latin typeface="Trebuchet MS" pitchFamily="34" charset="0"/>
              </a:defRPr>
            </a:lvl1pPr>
          </a:lstStyle>
          <a:p>
            <a:fld id="{9C46BFAA-FABD-4320-A00B-14C20AA82A17}" type="datetimeFigureOut">
              <a:rPr lang="fi-FI" smtClean="0"/>
              <a:t>10.11.2021</a:t>
            </a:fld>
            <a:endParaRPr lang="fi-FI"/>
          </a:p>
        </p:txBody>
      </p:sp>
      <p:sp>
        <p:nvSpPr>
          <p:cNvPr id="12" name="Tekstin paikkamerkki 4"/>
          <p:cNvSpPr>
            <a:spLocks noGrp="1"/>
          </p:cNvSpPr>
          <p:nvPr>
            <p:ph type="body" sz="quarter" idx="12"/>
          </p:nvPr>
        </p:nvSpPr>
        <p:spPr>
          <a:xfrm>
            <a:off x="610205" y="1318997"/>
            <a:ext cx="5389033" cy="834107"/>
          </a:xfrm>
        </p:spPr>
        <p:txBody>
          <a:bodyPr anchor="b">
            <a:noAutofit/>
          </a:bodyPr>
          <a:lstStyle>
            <a:lvl1pPr marL="0" indent="0">
              <a:buNone/>
              <a:defRPr sz="2667" b="1">
                <a:latin typeface="Trebuchet MS"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i-FI" smtClean="0"/>
              <a:t>Muokkaa tekstin perustyylejä</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481" y="6341307"/>
            <a:ext cx="1250951" cy="503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094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990873"/>
            <a:ext cx="2063751" cy="185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tsikko 1"/>
          <p:cNvSpPr>
            <a:spLocks noGrp="1"/>
          </p:cNvSpPr>
          <p:nvPr>
            <p:ph type="title"/>
          </p:nvPr>
        </p:nvSpPr>
        <p:spPr/>
        <p:txBody>
          <a:bodyPr>
            <a:normAutofit/>
          </a:bodyPr>
          <a:lstStyle>
            <a:lvl1pPr>
              <a:defRPr sz="5067">
                <a:latin typeface="Trebuchet MS" pitchFamily="34" charset="0"/>
              </a:defRPr>
            </a:lvl1pPr>
          </a:lstStyle>
          <a:p>
            <a:r>
              <a:rPr lang="fi-FI" smtClean="0"/>
              <a:t>Muokkaa perustyyl. napsautt.</a:t>
            </a:r>
            <a:endParaRPr lang="fi-FI" dirty="0"/>
          </a:p>
        </p:txBody>
      </p:sp>
      <p:sp>
        <p:nvSpPr>
          <p:cNvPr id="3" name="Päivämäärän paikkamerkki 2"/>
          <p:cNvSpPr>
            <a:spLocks noGrp="1"/>
          </p:cNvSpPr>
          <p:nvPr>
            <p:ph type="dt" sz="half" idx="10"/>
          </p:nvPr>
        </p:nvSpPr>
        <p:spPr>
          <a:xfrm>
            <a:off x="1583499" y="6237312"/>
            <a:ext cx="1870901" cy="365125"/>
          </a:xfrm>
        </p:spPr>
        <p:txBody>
          <a:bodyPr/>
          <a:lstStyle/>
          <a:p>
            <a:fld id="{9C46BFAA-FABD-4320-A00B-14C20AA82A17}" type="datetimeFigureOut">
              <a:rPr lang="fi-FI" smtClean="0"/>
              <a:t>10.11.2021</a:t>
            </a:fld>
            <a:endParaRPr lang="fi-FI"/>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0470" y="6295909"/>
            <a:ext cx="1250951" cy="503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8099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990873"/>
            <a:ext cx="2063751" cy="185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tsikko 1"/>
          <p:cNvSpPr>
            <a:spLocks noGrp="1"/>
          </p:cNvSpPr>
          <p:nvPr>
            <p:ph type="title"/>
          </p:nvPr>
        </p:nvSpPr>
        <p:spPr>
          <a:xfrm>
            <a:off x="609602" y="273049"/>
            <a:ext cx="4011084" cy="1162051"/>
          </a:xfrm>
        </p:spPr>
        <p:txBody>
          <a:bodyPr anchor="b"/>
          <a:lstStyle>
            <a:lvl1pPr algn="l">
              <a:defRPr sz="2667" b="1">
                <a:latin typeface="Trebuchet MS" pitchFamily="34" charset="0"/>
              </a:defRPr>
            </a:lvl1pPr>
          </a:lstStyle>
          <a:p>
            <a:r>
              <a:rPr lang="fi-FI" smtClean="0"/>
              <a:t>Muokkaa perustyyl. napsautt.</a:t>
            </a:r>
            <a:endParaRPr lang="fi-FI" dirty="0"/>
          </a:p>
        </p:txBody>
      </p:sp>
      <p:sp>
        <p:nvSpPr>
          <p:cNvPr id="3" name="Sisällön paikkamerkki 2"/>
          <p:cNvSpPr>
            <a:spLocks noGrp="1"/>
          </p:cNvSpPr>
          <p:nvPr>
            <p:ph idx="1"/>
          </p:nvPr>
        </p:nvSpPr>
        <p:spPr>
          <a:xfrm>
            <a:off x="4766733" y="273052"/>
            <a:ext cx="6815667" cy="5853113"/>
          </a:xfrm>
        </p:spPr>
        <p:txBody>
          <a:bodyPr>
            <a:normAutofit/>
          </a:bodyPr>
          <a:lstStyle>
            <a:lvl1pPr>
              <a:defRPr sz="3200">
                <a:latin typeface="Trebuchet MS" pitchFamily="34" charset="0"/>
              </a:defRPr>
            </a:lvl1pPr>
            <a:lvl2pPr>
              <a:defRPr sz="2667">
                <a:latin typeface="Trebuchet MS" pitchFamily="34" charset="0"/>
              </a:defRPr>
            </a:lvl2pPr>
            <a:lvl3pPr>
              <a:defRPr sz="2400">
                <a:latin typeface="Trebuchet MS" pitchFamily="34" charset="0"/>
              </a:defRPr>
            </a:lvl3pPr>
            <a:lvl4pPr>
              <a:defRPr sz="2133">
                <a:latin typeface="Trebuchet MS" pitchFamily="34" charset="0"/>
              </a:defRPr>
            </a:lvl4pPr>
            <a:lvl5pPr>
              <a:defRPr sz="2133">
                <a:latin typeface="Trebuchet MS" pitchFamily="34" charset="0"/>
              </a:defRPr>
            </a:lvl5pPr>
            <a:lvl6pPr>
              <a:defRPr sz="2667"/>
            </a:lvl6pPr>
            <a:lvl7pPr>
              <a:defRPr sz="2667"/>
            </a:lvl7pPr>
            <a:lvl8pPr>
              <a:defRPr sz="2667"/>
            </a:lvl8pPr>
            <a:lvl9pPr>
              <a:defRPr sz="2667"/>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Tekstin paikkamerkki 3"/>
          <p:cNvSpPr>
            <a:spLocks noGrp="1"/>
          </p:cNvSpPr>
          <p:nvPr>
            <p:ph type="body" sz="half" idx="2"/>
          </p:nvPr>
        </p:nvSpPr>
        <p:spPr>
          <a:xfrm>
            <a:off x="609602" y="1435102"/>
            <a:ext cx="4011084" cy="4691063"/>
          </a:xfrm>
        </p:spPr>
        <p:txBody>
          <a:bodyPr/>
          <a:lstStyle>
            <a:lvl1pPr marL="0" indent="0">
              <a:buNone/>
              <a:defRPr sz="2667">
                <a:latin typeface="Trebuchet MS" pitchFamily="34" charset="0"/>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i-FI" smtClean="0"/>
              <a:t>Muokkaa tekstin perustyylejä</a:t>
            </a:r>
          </a:p>
        </p:txBody>
      </p:sp>
      <p:sp>
        <p:nvSpPr>
          <p:cNvPr id="5" name="Päivämäärän paikkamerkki 4"/>
          <p:cNvSpPr>
            <a:spLocks noGrp="1"/>
          </p:cNvSpPr>
          <p:nvPr>
            <p:ph type="dt" sz="half" idx="10"/>
          </p:nvPr>
        </p:nvSpPr>
        <p:spPr>
          <a:xfrm>
            <a:off x="1583499" y="6237312"/>
            <a:ext cx="1870901" cy="365125"/>
          </a:xfrm>
        </p:spPr>
        <p:txBody>
          <a:bodyPr/>
          <a:lstStyle>
            <a:lvl1pPr>
              <a:defRPr>
                <a:latin typeface="Trebuchet MS" pitchFamily="34" charset="0"/>
              </a:defRPr>
            </a:lvl1pPr>
          </a:lstStyle>
          <a:p>
            <a:fld id="{9C46BFAA-FABD-4320-A00B-14C20AA82A17}" type="datetimeFigureOut">
              <a:rPr lang="fi-FI" smtClean="0"/>
              <a:t>10.11.2021</a:t>
            </a:fld>
            <a:endParaRPr lang="fi-FI"/>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481" y="6341307"/>
            <a:ext cx="1250951" cy="503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876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990873"/>
            <a:ext cx="2063751" cy="185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tsikko 1"/>
          <p:cNvSpPr>
            <a:spLocks noGrp="1"/>
          </p:cNvSpPr>
          <p:nvPr>
            <p:ph type="title"/>
          </p:nvPr>
        </p:nvSpPr>
        <p:spPr>
          <a:xfrm>
            <a:off x="2389717" y="4800600"/>
            <a:ext cx="7315200" cy="566739"/>
          </a:xfrm>
        </p:spPr>
        <p:txBody>
          <a:bodyPr anchor="b">
            <a:normAutofit/>
          </a:bodyPr>
          <a:lstStyle>
            <a:lvl1pPr algn="l">
              <a:defRPr sz="2400" b="1">
                <a:latin typeface="Trebuchet MS" pitchFamily="34" charset="0"/>
              </a:defRPr>
            </a:lvl1pPr>
          </a:lstStyle>
          <a:p>
            <a:r>
              <a:rPr lang="fi-FI" smtClean="0"/>
              <a:t>Muokkaa perustyyl. napsautt.</a:t>
            </a:r>
            <a:endParaRPr lang="fi-FI" dirty="0"/>
          </a:p>
        </p:txBody>
      </p:sp>
      <p:sp>
        <p:nvSpPr>
          <p:cNvPr id="3" name="Kuvan paikkamerkki 2"/>
          <p:cNvSpPr>
            <a:spLocks noGrp="1"/>
          </p:cNvSpPr>
          <p:nvPr>
            <p:ph type="pic" idx="1"/>
          </p:nvPr>
        </p:nvSpPr>
        <p:spPr>
          <a:xfrm>
            <a:off x="2389717" y="612775"/>
            <a:ext cx="7315200" cy="4114800"/>
          </a:xfrm>
        </p:spPr>
        <p:txBody>
          <a:bodyPr/>
          <a:lstStyle>
            <a:lvl1pPr marL="0" indent="0">
              <a:buNone/>
              <a:defRPr sz="4267">
                <a:latin typeface="Trebuchet MS"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i-FI" smtClean="0"/>
              <a:t>Lisää kuva napsauttamalla kuvaketta</a:t>
            </a:r>
            <a:endParaRPr lang="fi-FI"/>
          </a:p>
        </p:txBody>
      </p:sp>
      <p:sp>
        <p:nvSpPr>
          <p:cNvPr id="4" name="Tekstin paikkamerkki 3"/>
          <p:cNvSpPr>
            <a:spLocks noGrp="1"/>
          </p:cNvSpPr>
          <p:nvPr>
            <p:ph type="body" sz="half" idx="2"/>
          </p:nvPr>
        </p:nvSpPr>
        <p:spPr>
          <a:xfrm>
            <a:off x="2389717" y="5367338"/>
            <a:ext cx="7315200" cy="804863"/>
          </a:xfrm>
        </p:spPr>
        <p:txBody>
          <a:bodyPr>
            <a:normAutofit/>
          </a:bodyPr>
          <a:lstStyle>
            <a:lvl1pPr marL="0" indent="0">
              <a:buNone/>
              <a:defRPr sz="1600">
                <a:latin typeface="Trebuchet MS" pitchFamily="34" charset="0"/>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i-FI" smtClean="0"/>
              <a:t>Muokkaa tekstin perustyylejä</a:t>
            </a:r>
          </a:p>
        </p:txBody>
      </p:sp>
      <p:sp>
        <p:nvSpPr>
          <p:cNvPr id="5" name="Päivämäärän paikkamerkki 4"/>
          <p:cNvSpPr>
            <a:spLocks noGrp="1"/>
          </p:cNvSpPr>
          <p:nvPr>
            <p:ph type="dt" sz="half" idx="10"/>
          </p:nvPr>
        </p:nvSpPr>
        <p:spPr>
          <a:xfrm>
            <a:off x="1584000" y="6237312"/>
            <a:ext cx="1774891" cy="365125"/>
          </a:xfrm>
        </p:spPr>
        <p:txBody>
          <a:bodyPr/>
          <a:lstStyle>
            <a:lvl1pPr>
              <a:defRPr>
                <a:latin typeface="Trebuchet MS" pitchFamily="34" charset="0"/>
              </a:defRPr>
            </a:lvl1pPr>
          </a:lstStyle>
          <a:p>
            <a:fld id="{9C46BFAA-FABD-4320-A00B-14C20AA82A17}" type="datetimeFigureOut">
              <a:rPr lang="fi-FI" smtClean="0"/>
              <a:t>10.11.2021</a:t>
            </a:fld>
            <a:endParaRPr lang="fi-FI"/>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481" y="6367357"/>
            <a:ext cx="1250951" cy="503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031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003800"/>
            <a:ext cx="2063751" cy="185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äivämäärän paikkamerkki 1"/>
          <p:cNvSpPr>
            <a:spLocks noGrp="1"/>
          </p:cNvSpPr>
          <p:nvPr>
            <p:ph type="dt" sz="half" idx="10"/>
          </p:nvPr>
        </p:nvSpPr>
        <p:spPr>
          <a:xfrm>
            <a:off x="1584000" y="6237312"/>
            <a:ext cx="1678880" cy="365125"/>
          </a:xfrm>
        </p:spPr>
        <p:txBody>
          <a:bodyPr/>
          <a:lstStyle/>
          <a:p>
            <a:fld id="{9C46BFAA-FABD-4320-A00B-14C20AA82A17}" type="datetimeFigureOut">
              <a:rPr lang="fi-FI" smtClean="0"/>
              <a:t>10.11.2021</a:t>
            </a:fld>
            <a:endParaRPr lang="fi-FI"/>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481" y="6377384"/>
            <a:ext cx="1259417"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617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1583499" y="6356351"/>
            <a:ext cx="1870901" cy="365125"/>
          </a:xfrm>
          <a:prstGeom prst="rect">
            <a:avLst/>
          </a:prstGeom>
        </p:spPr>
        <p:txBody>
          <a:bodyPr vert="horz" lIns="91440" tIns="45720" rIns="91440" bIns="45720" rtlCol="0" anchor="ctr"/>
          <a:lstStyle>
            <a:lvl1pPr algn="l">
              <a:defRPr sz="1467">
                <a:solidFill>
                  <a:schemeClr val="tx1">
                    <a:tint val="75000"/>
                  </a:schemeClr>
                </a:solidFill>
                <a:latin typeface="Trebuchet MS" pitchFamily="34" charset="0"/>
              </a:defRPr>
            </a:lvl1pPr>
          </a:lstStyle>
          <a:p>
            <a:fld id="{9C46BFAA-FABD-4320-A00B-14C20AA82A17}" type="datetimeFigureOut">
              <a:rPr lang="fi-FI" smtClean="0"/>
              <a:t>10.11.2021</a:t>
            </a:fld>
            <a:endParaRPr lang="fi-FI"/>
          </a:p>
        </p:txBody>
      </p:sp>
    </p:spTree>
    <p:extLst>
      <p:ext uri="{BB962C8B-B14F-4D97-AF65-F5344CB8AC3E}">
        <p14:creationId xmlns:p14="http://schemas.microsoft.com/office/powerpoint/2010/main" val="3007747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i-FI"/>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66254" y="1154545"/>
            <a:ext cx="11831781" cy="1808464"/>
          </a:xfrm>
        </p:spPr>
        <p:txBody>
          <a:bodyPr>
            <a:normAutofit fontScale="90000"/>
          </a:bodyPr>
          <a:lstStyle/>
          <a:p>
            <a:r>
              <a:rPr lang="fi-FI" sz="5300" dirty="0" smtClean="0"/>
              <a:t>Tarttuvaa oksennus-ripulitautia sairastavan kosketusvarotoimet akuuttivuodeosastolla </a:t>
            </a:r>
            <a:endParaRPr lang="fi-FI" dirty="0"/>
          </a:p>
        </p:txBody>
      </p:sp>
      <p:sp>
        <p:nvSpPr>
          <p:cNvPr id="3" name="Alaotsikko 2"/>
          <p:cNvSpPr>
            <a:spLocks noGrp="1"/>
          </p:cNvSpPr>
          <p:nvPr>
            <p:ph type="subTitle" idx="1"/>
          </p:nvPr>
        </p:nvSpPr>
        <p:spPr/>
        <p:txBody>
          <a:bodyPr>
            <a:normAutofit lnSpcReduction="10000"/>
          </a:bodyPr>
          <a:lstStyle/>
          <a:p>
            <a:r>
              <a:rPr lang="fi-FI" b="1" dirty="0"/>
              <a:t>Terveyskeskusten ja </a:t>
            </a:r>
            <a:r>
              <a:rPr lang="fi-FI" b="1" dirty="0" err="1"/>
              <a:t>OYS:n</a:t>
            </a:r>
            <a:r>
              <a:rPr lang="fi-FI" b="1" dirty="0"/>
              <a:t> infektioyhdyshenkilöiden koulutuspäivä</a:t>
            </a:r>
          </a:p>
          <a:p>
            <a:r>
              <a:rPr lang="fi-FI" dirty="0" smtClean="0"/>
              <a:t>Torstai 11.11.2021 </a:t>
            </a:r>
            <a:r>
              <a:rPr lang="fi-FI" dirty="0" err="1" smtClean="0"/>
              <a:t>Ls</a:t>
            </a:r>
            <a:r>
              <a:rPr lang="fi-FI" dirty="0" smtClean="0"/>
              <a:t> 5 + </a:t>
            </a:r>
            <a:r>
              <a:rPr lang="fi-FI" dirty="0" err="1" smtClean="0"/>
              <a:t>Teams</a:t>
            </a:r>
            <a:r>
              <a:rPr lang="fi-FI" dirty="0" smtClean="0"/>
              <a:t> etäkoulutus</a:t>
            </a:r>
          </a:p>
          <a:p>
            <a:r>
              <a:rPr lang="fi-FI" dirty="0" smtClean="0"/>
              <a:t>Hygieniahoitaja Tuula Keränen</a:t>
            </a:r>
          </a:p>
          <a:p>
            <a:r>
              <a:rPr lang="fi-FI" dirty="0" smtClean="0"/>
              <a:t>Infektioiden torjuntayksikkö, </a:t>
            </a:r>
            <a:r>
              <a:rPr lang="fi-FI" dirty="0" err="1" smtClean="0"/>
              <a:t>Oys</a:t>
            </a:r>
            <a:endParaRPr lang="fi-FI" dirty="0" smtClean="0"/>
          </a:p>
          <a:p>
            <a:endParaRPr lang="fi-FI" dirty="0" smtClean="0"/>
          </a:p>
        </p:txBody>
      </p:sp>
    </p:spTree>
    <p:extLst>
      <p:ext uri="{BB962C8B-B14F-4D97-AF65-F5344CB8AC3E}">
        <p14:creationId xmlns:p14="http://schemas.microsoft.com/office/powerpoint/2010/main" val="3672239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8731" y="136526"/>
            <a:ext cx="10515600" cy="804251"/>
          </a:xfrm>
        </p:spPr>
        <p:txBody>
          <a:bodyPr>
            <a:normAutofit/>
          </a:bodyPr>
          <a:lstStyle/>
          <a:p>
            <a:r>
              <a:rPr lang="fi-FI" sz="3600" dirty="0" smtClean="0"/>
              <a:t>Oireisen potilaan näytteiden ottaminen</a:t>
            </a:r>
            <a:endParaRPr lang="fi-FI" sz="3600" dirty="0"/>
          </a:p>
        </p:txBody>
      </p:sp>
      <p:sp>
        <p:nvSpPr>
          <p:cNvPr id="3" name="Sisällön paikkamerkki 2"/>
          <p:cNvSpPr>
            <a:spLocks noGrp="1"/>
          </p:cNvSpPr>
          <p:nvPr>
            <p:ph idx="1"/>
          </p:nvPr>
        </p:nvSpPr>
        <p:spPr>
          <a:xfrm>
            <a:off x="105508" y="1160585"/>
            <a:ext cx="11860823" cy="5468815"/>
          </a:xfrm>
        </p:spPr>
        <p:txBody>
          <a:bodyPr>
            <a:normAutofit/>
          </a:bodyPr>
          <a:lstStyle/>
          <a:p>
            <a:r>
              <a:rPr lang="fi-FI" sz="3000" dirty="0"/>
              <a:t>a</a:t>
            </a:r>
            <a:r>
              <a:rPr lang="fi-FI" sz="3000" dirty="0" smtClean="0"/>
              <a:t>ikuisilta ulosteesta F-</a:t>
            </a:r>
            <a:r>
              <a:rPr lang="fi-FI" sz="3000" dirty="0" err="1" smtClean="0"/>
              <a:t>VirNhO</a:t>
            </a:r>
            <a:r>
              <a:rPr lang="fi-FI" sz="3000" dirty="0" smtClean="0"/>
              <a:t> (8826) ja F-</a:t>
            </a:r>
            <a:r>
              <a:rPr lang="fi-FI" sz="3000" dirty="0" err="1" smtClean="0"/>
              <a:t>CldTNhO</a:t>
            </a:r>
            <a:r>
              <a:rPr lang="fi-FI" sz="3000" dirty="0" smtClean="0"/>
              <a:t> (6141), oksennuksesta F-</a:t>
            </a:r>
            <a:r>
              <a:rPr lang="fi-FI" sz="3000" dirty="0" err="1" smtClean="0"/>
              <a:t>VirNhO</a:t>
            </a:r>
            <a:r>
              <a:rPr lang="fi-FI" sz="3000" dirty="0" smtClean="0"/>
              <a:t> (8826/ näytteenlaaduksi oksennus, otetaan kierrekorkilliseen purkkiin)</a:t>
            </a:r>
          </a:p>
          <a:p>
            <a:endParaRPr lang="fi-FI" sz="900" dirty="0" smtClean="0"/>
          </a:p>
          <a:p>
            <a:r>
              <a:rPr lang="fi-FI" sz="3000" dirty="0" smtClean="0"/>
              <a:t>Lapsilta F-</a:t>
            </a:r>
            <a:r>
              <a:rPr lang="fi-FI" sz="3000" dirty="0" err="1" smtClean="0"/>
              <a:t>VirNhO</a:t>
            </a:r>
            <a:r>
              <a:rPr lang="fi-FI" sz="3000" dirty="0" smtClean="0"/>
              <a:t> (8826) . Lisäksi </a:t>
            </a:r>
            <a:r>
              <a:rPr lang="fi-FI" sz="3000" dirty="0" err="1" smtClean="0"/>
              <a:t>OYS:n</a:t>
            </a:r>
            <a:r>
              <a:rPr lang="fi-FI" sz="3000" dirty="0" smtClean="0"/>
              <a:t> osasto 51:n potilailta F-</a:t>
            </a:r>
            <a:r>
              <a:rPr lang="fi-FI" sz="3000" dirty="0" err="1" smtClean="0"/>
              <a:t>CldTNhO</a:t>
            </a:r>
            <a:r>
              <a:rPr lang="fi-FI" sz="3000" dirty="0" smtClean="0"/>
              <a:t> (6141).</a:t>
            </a:r>
          </a:p>
          <a:p>
            <a:endParaRPr lang="fi-FI" sz="900" dirty="0" smtClean="0"/>
          </a:p>
          <a:p>
            <a:r>
              <a:rPr lang="fi-FI" sz="3000" dirty="0" smtClean="0"/>
              <a:t>muut näytteet otetaan hoitavan lääkärin harkinnan mukaan</a:t>
            </a:r>
          </a:p>
          <a:p>
            <a:endParaRPr lang="fi-FI" sz="900" dirty="0" smtClean="0"/>
          </a:p>
          <a:p>
            <a:r>
              <a:rPr lang="fi-FI" sz="3000" dirty="0" smtClean="0"/>
              <a:t>oireiden loputtua ei kontrollinäytteitä oteta</a:t>
            </a:r>
          </a:p>
          <a:p>
            <a:endParaRPr lang="fi-FI" sz="900" dirty="0" smtClean="0"/>
          </a:p>
          <a:p>
            <a:r>
              <a:rPr lang="fi-FI" sz="3000" dirty="0" smtClean="0"/>
              <a:t>noudata laboratorion näytteenotto-ohjeita </a:t>
            </a:r>
          </a:p>
          <a:p>
            <a:endParaRPr lang="fi-FI" dirty="0" smtClean="0"/>
          </a:p>
          <a:p>
            <a:endParaRPr lang="fi-FI" dirty="0" smtClean="0"/>
          </a:p>
          <a:p>
            <a:endParaRPr lang="fi-FI" dirty="0"/>
          </a:p>
        </p:txBody>
      </p:sp>
    </p:spTree>
    <p:extLst>
      <p:ext uri="{BB962C8B-B14F-4D97-AF65-F5344CB8AC3E}">
        <p14:creationId xmlns:p14="http://schemas.microsoft.com/office/powerpoint/2010/main" val="548453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8262" y="120185"/>
            <a:ext cx="11720146" cy="697500"/>
          </a:xfrm>
        </p:spPr>
        <p:txBody>
          <a:bodyPr>
            <a:noAutofit/>
          </a:bodyPr>
          <a:lstStyle/>
          <a:p>
            <a:r>
              <a:rPr lang="fi-FI" sz="3600" dirty="0" smtClean="0"/>
              <a:t>Poimintoja </a:t>
            </a:r>
            <a:r>
              <a:rPr lang="fi-FI" sz="3200" i="1" dirty="0" smtClean="0"/>
              <a:t>Kosketusvarotoimien aloitus -tarkistuslistasta</a:t>
            </a:r>
            <a:r>
              <a:rPr lang="fi-FI" sz="3200" dirty="0" smtClean="0"/>
              <a:t>:</a:t>
            </a:r>
            <a:endParaRPr lang="fi-FI" sz="3200" dirty="0"/>
          </a:p>
        </p:txBody>
      </p:sp>
      <p:sp>
        <p:nvSpPr>
          <p:cNvPr id="3" name="Sisällön paikkamerkki 2"/>
          <p:cNvSpPr>
            <a:spLocks noGrp="1"/>
          </p:cNvSpPr>
          <p:nvPr>
            <p:ph idx="1"/>
          </p:nvPr>
        </p:nvSpPr>
        <p:spPr>
          <a:xfrm>
            <a:off x="158262" y="1025236"/>
            <a:ext cx="11852030" cy="5569528"/>
          </a:xfrm>
        </p:spPr>
        <p:txBody>
          <a:bodyPr>
            <a:normAutofit fontScale="70000" lnSpcReduction="20000"/>
          </a:bodyPr>
          <a:lstStyle/>
          <a:p>
            <a:r>
              <a:rPr lang="fi-FI" dirty="0" smtClean="0"/>
              <a:t>Huonesijoitus: 1hh, </a:t>
            </a:r>
            <a:r>
              <a:rPr lang="fi-FI" dirty="0"/>
              <a:t>jossa oma WC </a:t>
            </a:r>
            <a:r>
              <a:rPr lang="fi-FI" dirty="0" smtClean="0"/>
              <a:t>+ </a:t>
            </a:r>
            <a:r>
              <a:rPr lang="fi-FI" dirty="0"/>
              <a:t>suihku tai yhteisten pesutilojen käyttö viimeisenä. Jos huoneessa ei ole WC:tä, varaa potilaalle oma WC</a:t>
            </a:r>
            <a:r>
              <a:rPr lang="fi-FI" dirty="0" smtClean="0"/>
              <a:t>.</a:t>
            </a:r>
          </a:p>
          <a:p>
            <a:endParaRPr lang="fi-FI" sz="1100" dirty="0" smtClean="0"/>
          </a:p>
          <a:p>
            <a:r>
              <a:rPr lang="fi-FI" dirty="0"/>
              <a:t>o</a:t>
            </a:r>
            <a:r>
              <a:rPr lang="fi-FI" dirty="0" smtClean="0"/>
              <a:t>ireisen potilaan näytteiden ottaminen</a:t>
            </a:r>
          </a:p>
          <a:p>
            <a:endParaRPr lang="fi-FI" sz="1100" dirty="0" smtClean="0"/>
          </a:p>
          <a:p>
            <a:r>
              <a:rPr lang="fi-FI" dirty="0"/>
              <a:t>h</a:t>
            </a:r>
            <a:r>
              <a:rPr lang="fi-FI" dirty="0" smtClean="0"/>
              <a:t>uoneen varustelu: </a:t>
            </a:r>
          </a:p>
          <a:p>
            <a:pPr lvl="1"/>
            <a:r>
              <a:rPr lang="fi-FI" dirty="0" smtClean="0"/>
              <a:t>tarvittavat suojaimet, potilaskohtaiset tutkimus-, hoito- ja apuvälineet</a:t>
            </a:r>
          </a:p>
          <a:p>
            <a:pPr lvl="1"/>
            <a:r>
              <a:rPr lang="fi-FI" dirty="0"/>
              <a:t>o</a:t>
            </a:r>
            <a:r>
              <a:rPr lang="fi-FI" dirty="0" smtClean="0"/>
              <a:t>veen merkintä: </a:t>
            </a:r>
            <a:r>
              <a:rPr lang="fi-FI" i="1" dirty="0"/>
              <a:t>”Vierailijat ottakaa yhteyttä hoitohenkilökuntaan ennen huoneeseen menoa</a:t>
            </a:r>
            <a:r>
              <a:rPr lang="fi-FI" i="1" dirty="0" smtClean="0"/>
              <a:t>”</a:t>
            </a:r>
            <a:r>
              <a:rPr lang="fi-FI" dirty="0" smtClean="0"/>
              <a:t> </a:t>
            </a:r>
          </a:p>
          <a:p>
            <a:pPr lvl="1"/>
            <a:r>
              <a:rPr lang="fi-FI" i="1" dirty="0"/>
              <a:t>”Tarttuvaa oksennus-ripulitautia sairastavan potilaan hoidon päivittäinen käytännön toteutus” </a:t>
            </a:r>
            <a:r>
              <a:rPr lang="fi-FI" dirty="0"/>
              <a:t>–huonekortti helposti henkilökunnan</a:t>
            </a:r>
            <a:r>
              <a:rPr lang="fi-FI" strike="sngStrike" dirty="0"/>
              <a:t> </a:t>
            </a:r>
            <a:r>
              <a:rPr lang="fi-FI" dirty="0" smtClean="0"/>
              <a:t>saataville</a:t>
            </a:r>
          </a:p>
          <a:p>
            <a:pPr lvl="1"/>
            <a:r>
              <a:rPr lang="fi-FI" dirty="0" smtClean="0"/>
              <a:t>laitoshuollon informointi =&gt; huonekohtaiset siivousvälineet, pyykki- ja jäteastiat, </a:t>
            </a:r>
            <a:r>
              <a:rPr lang="fi-FI" dirty="0" err="1" smtClean="0"/>
              <a:t>eritetahradesinfektioaine</a:t>
            </a:r>
            <a:r>
              <a:rPr lang="fi-FI" dirty="0" smtClean="0"/>
              <a:t> kloori 5000 ppm</a:t>
            </a:r>
          </a:p>
          <a:p>
            <a:pPr lvl="1"/>
            <a:endParaRPr lang="fi-FI" sz="1100" dirty="0" smtClean="0"/>
          </a:p>
          <a:p>
            <a:r>
              <a:rPr lang="fi-FI" dirty="0"/>
              <a:t>t</a:t>
            </a:r>
            <a:r>
              <a:rPr lang="fi-FI" dirty="0" smtClean="0"/>
              <a:t>iedon välitys hoitoon osallistuville (kirjallinen, suullinen)</a:t>
            </a:r>
          </a:p>
          <a:p>
            <a:endParaRPr lang="fi-FI" sz="1100" dirty="0" smtClean="0"/>
          </a:p>
          <a:p>
            <a:r>
              <a:rPr lang="fi-FI" dirty="0"/>
              <a:t>p</a:t>
            </a:r>
            <a:r>
              <a:rPr lang="fi-FI" dirty="0" smtClean="0"/>
              <a:t>otilaan ohjaus: varotoimiin liittyvistä järjestelyistä, tarkoituksesta, kestosta, käsihygieniasta</a:t>
            </a:r>
            <a:endParaRPr lang="fi-FI" dirty="0"/>
          </a:p>
        </p:txBody>
      </p:sp>
    </p:spTree>
    <p:extLst>
      <p:ext uri="{BB962C8B-B14F-4D97-AF65-F5344CB8AC3E}">
        <p14:creationId xmlns:p14="http://schemas.microsoft.com/office/powerpoint/2010/main" val="1365148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02223" y="80997"/>
            <a:ext cx="11666504" cy="1062004"/>
          </a:xfrm>
        </p:spPr>
        <p:txBody>
          <a:bodyPr>
            <a:normAutofit fontScale="90000"/>
          </a:bodyPr>
          <a:lstStyle/>
          <a:p>
            <a:r>
              <a:rPr lang="fi-FI" sz="3600" dirty="0" smtClean="0"/>
              <a:t>Poimintoja huonekortista </a:t>
            </a:r>
            <a:r>
              <a:rPr lang="fi-FI" sz="2800" i="1" dirty="0" smtClean="0"/>
              <a:t>Tarttuvaa </a:t>
            </a:r>
            <a:r>
              <a:rPr lang="fi-FI" sz="2800" i="1" dirty="0"/>
              <a:t>oksennus-ripulitautia sairastavan potilaan hoidon päivittäinen käytännön </a:t>
            </a:r>
            <a:r>
              <a:rPr lang="fi-FI" sz="2800" i="1" dirty="0" smtClean="0"/>
              <a:t>toteutus</a:t>
            </a:r>
            <a:endParaRPr lang="fi-FI" sz="2800" i="1" dirty="0"/>
          </a:p>
        </p:txBody>
      </p:sp>
      <p:sp>
        <p:nvSpPr>
          <p:cNvPr id="3" name="Sisällön paikkamerkki 2"/>
          <p:cNvSpPr>
            <a:spLocks noGrp="1"/>
          </p:cNvSpPr>
          <p:nvPr>
            <p:ph idx="1"/>
          </p:nvPr>
        </p:nvSpPr>
        <p:spPr>
          <a:xfrm>
            <a:off x="96715" y="1380392"/>
            <a:ext cx="11855140" cy="5232843"/>
          </a:xfrm>
        </p:spPr>
        <p:txBody>
          <a:bodyPr>
            <a:normAutofit fontScale="70000" lnSpcReduction="20000"/>
          </a:bodyPr>
          <a:lstStyle/>
          <a:p>
            <a:r>
              <a:rPr lang="fi-FI" sz="3900" dirty="0" smtClean="0"/>
              <a:t>käsihuuhteen käyttö: tavanomaisten mukaisesti</a:t>
            </a:r>
          </a:p>
          <a:p>
            <a:endParaRPr lang="fi-FI" sz="1300" dirty="0" smtClean="0"/>
          </a:p>
          <a:p>
            <a:r>
              <a:rPr lang="fi-FI" sz="3900" dirty="0" smtClean="0"/>
              <a:t>Suojaimet: lähihoidossa aina tehdaspuhtaat suojakäsineet ja –takki. Lisäksi kirurginen suu-nenäsuojus ja silmäsuojus, jos vaara roiskeista.</a:t>
            </a:r>
          </a:p>
          <a:p>
            <a:endParaRPr lang="fi-FI" sz="700" dirty="0" smtClean="0"/>
          </a:p>
          <a:p>
            <a:pPr lvl="1"/>
            <a:r>
              <a:rPr lang="fi-FI" sz="3600" dirty="0" smtClean="0"/>
              <a:t>Pukeminen huoneen ulkopuolella/välitilassa/huoneessa. Suojakäsineet juuri ennen potilaskosketusta tai hoitoympäristön koskemista.</a:t>
            </a:r>
          </a:p>
          <a:p>
            <a:pPr lvl="1"/>
            <a:r>
              <a:rPr lang="fi-FI" sz="3600" dirty="0" smtClean="0"/>
              <a:t>riisuminen potilashuoneessa suoraan roskiin</a:t>
            </a:r>
          </a:p>
          <a:p>
            <a:pPr lvl="1"/>
            <a:endParaRPr lang="fi-FI" sz="1300" dirty="0" smtClean="0"/>
          </a:p>
          <a:p>
            <a:r>
              <a:rPr lang="fi-FI" sz="3900" dirty="0" smtClean="0"/>
              <a:t>potilaan </a:t>
            </a:r>
            <a:r>
              <a:rPr lang="fi-FI" sz="3900" dirty="0"/>
              <a:t>liikkuminen</a:t>
            </a:r>
            <a:r>
              <a:rPr lang="fi-FI" sz="3900" dirty="0" smtClean="0"/>
              <a:t>: ei </a:t>
            </a:r>
            <a:r>
              <a:rPr lang="fi-FI" sz="3900" dirty="0"/>
              <a:t>saa liikkua yleisissä tiloissa epidemian leviämisen </a:t>
            </a:r>
            <a:r>
              <a:rPr lang="fi-FI" sz="3900" dirty="0" smtClean="0"/>
              <a:t>ehkäisemiseksi</a:t>
            </a:r>
          </a:p>
          <a:p>
            <a:endParaRPr lang="fi-FI" sz="1300" dirty="0" smtClean="0"/>
          </a:p>
          <a:p>
            <a:r>
              <a:rPr lang="fi-FI" sz="3900" dirty="0" smtClean="0"/>
              <a:t>Potilaan </a:t>
            </a:r>
            <a:r>
              <a:rPr lang="fi-FI" sz="3900" dirty="0"/>
              <a:t>kuljettaminen:  </a:t>
            </a:r>
            <a:r>
              <a:rPr lang="fi-FI" sz="3900" dirty="0" smtClean="0"/>
              <a:t>ennen </a:t>
            </a:r>
            <a:r>
              <a:rPr lang="fi-FI" sz="3900" dirty="0"/>
              <a:t>kuljettamista pyyhi sängyn kaiteet kloorilla 1000ppm. Käytä käsihuuhdetta ennen kuljetusta ja sen </a:t>
            </a:r>
            <a:r>
              <a:rPr lang="fi-FI" sz="3900" dirty="0" smtClean="0"/>
              <a:t>jälkeen.</a:t>
            </a:r>
            <a:r>
              <a:rPr lang="fi-FI" dirty="0" smtClean="0"/>
              <a:t> </a:t>
            </a:r>
          </a:p>
          <a:p>
            <a:endParaRPr lang="fi-FI" sz="1300" dirty="0" smtClean="0"/>
          </a:p>
          <a:p>
            <a:r>
              <a:rPr lang="fi-FI" sz="3900" dirty="0" smtClean="0"/>
              <a:t>vierailijat: ohjaa käsien desinfektio</a:t>
            </a:r>
          </a:p>
          <a:p>
            <a:endParaRPr lang="fi-FI" dirty="0"/>
          </a:p>
          <a:p>
            <a:endParaRPr lang="fi-FI" dirty="0"/>
          </a:p>
          <a:p>
            <a:endParaRPr lang="fi-FI" dirty="0"/>
          </a:p>
        </p:txBody>
      </p:sp>
    </p:spTree>
    <p:extLst>
      <p:ext uri="{BB962C8B-B14F-4D97-AF65-F5344CB8AC3E}">
        <p14:creationId xmlns:p14="http://schemas.microsoft.com/office/powerpoint/2010/main" val="2762188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86327" y="140677"/>
            <a:ext cx="11369964" cy="1178169"/>
          </a:xfrm>
        </p:spPr>
        <p:txBody>
          <a:bodyPr>
            <a:noAutofit/>
          </a:bodyPr>
          <a:lstStyle/>
          <a:p>
            <a:r>
              <a:rPr lang="fi-FI" sz="3600" dirty="0" smtClean="0"/>
              <a:t>Kosketusvarotoimien </a:t>
            </a:r>
            <a:r>
              <a:rPr lang="fi-FI" sz="3600" dirty="0"/>
              <a:t>lopetus/siirto jatkohoitoon (tarkistuslista) </a:t>
            </a:r>
          </a:p>
        </p:txBody>
      </p:sp>
      <p:sp>
        <p:nvSpPr>
          <p:cNvPr id="3" name="Sisällön paikkamerkki 2"/>
          <p:cNvSpPr>
            <a:spLocks noGrp="1"/>
          </p:cNvSpPr>
          <p:nvPr>
            <p:ph idx="1"/>
          </p:nvPr>
        </p:nvSpPr>
        <p:spPr>
          <a:xfrm>
            <a:off x="96716" y="1441938"/>
            <a:ext cx="11904784" cy="5345724"/>
          </a:xfrm>
        </p:spPr>
        <p:txBody>
          <a:bodyPr>
            <a:normAutofit fontScale="70000" lnSpcReduction="20000"/>
          </a:bodyPr>
          <a:lstStyle/>
          <a:p>
            <a:r>
              <a:rPr lang="fi-FI" sz="3700" dirty="0"/>
              <a:t>h</a:t>
            </a:r>
            <a:r>
              <a:rPr lang="fi-FI" sz="3700" dirty="0" smtClean="0"/>
              <a:t>oito-</a:t>
            </a:r>
            <a:r>
              <a:rPr lang="fi-FI" sz="3700" dirty="0"/>
              <a:t>, tutkimus- ja apuvälineiden </a:t>
            </a:r>
            <a:r>
              <a:rPr lang="fi-FI" sz="3700" dirty="0" smtClean="0"/>
              <a:t>huolto ensisijaisesti huuhtelu- </a:t>
            </a:r>
            <a:r>
              <a:rPr lang="fi-FI" sz="3700" dirty="0"/>
              <a:t>ja desinfiointikoneessa (</a:t>
            </a:r>
            <a:r>
              <a:rPr lang="fi-FI" sz="3700" dirty="0" err="1"/>
              <a:t>deko</a:t>
            </a:r>
            <a:r>
              <a:rPr lang="fi-FI" sz="3700" dirty="0" smtClean="0"/>
              <a:t>)</a:t>
            </a:r>
          </a:p>
          <a:p>
            <a:endParaRPr lang="fi-FI" sz="1300" dirty="0" smtClean="0"/>
          </a:p>
          <a:p>
            <a:r>
              <a:rPr lang="fi-FI" sz="3700" dirty="0"/>
              <a:t>s</a:t>
            </a:r>
            <a:r>
              <a:rPr lang="fi-FI" sz="3700" dirty="0" smtClean="0"/>
              <a:t>iivous: informoidaan sairaalahuoltoa</a:t>
            </a:r>
          </a:p>
          <a:p>
            <a:endParaRPr lang="fi-FI" sz="700" dirty="0" smtClean="0"/>
          </a:p>
          <a:p>
            <a:pPr lvl="1"/>
            <a:r>
              <a:rPr lang="fi-FI" dirty="0" smtClean="0"/>
              <a:t>sama </a:t>
            </a:r>
            <a:r>
              <a:rPr lang="fi-FI" dirty="0"/>
              <a:t>suojavaatetusta kuin osaston </a:t>
            </a:r>
            <a:r>
              <a:rPr lang="fi-FI" dirty="0" smtClean="0"/>
              <a:t>henkilökunta</a:t>
            </a:r>
            <a:endParaRPr lang="fi-FI" dirty="0"/>
          </a:p>
          <a:p>
            <a:pPr lvl="1"/>
            <a:r>
              <a:rPr lang="fi-FI" dirty="0" smtClean="0"/>
              <a:t>huoneen </a:t>
            </a:r>
            <a:r>
              <a:rPr lang="fi-FI" dirty="0"/>
              <a:t>kosketuspinnat, WC- ja pesutilat kloorilla 1000 </a:t>
            </a:r>
            <a:r>
              <a:rPr lang="fi-FI" dirty="0" smtClean="0"/>
              <a:t>ppm</a:t>
            </a:r>
            <a:endParaRPr lang="fi-FI" dirty="0"/>
          </a:p>
          <a:p>
            <a:pPr lvl="1"/>
            <a:r>
              <a:rPr lang="fi-FI" dirty="0" smtClean="0"/>
              <a:t>huoneen </a:t>
            </a:r>
            <a:r>
              <a:rPr lang="fi-FI" dirty="0"/>
              <a:t>väliverhot/väliverhon alaosa ja mahdolliset ikkunan </a:t>
            </a:r>
            <a:r>
              <a:rPr lang="fi-FI" dirty="0" smtClean="0"/>
              <a:t>sivuverhot vaihdetaan</a:t>
            </a:r>
            <a:endParaRPr lang="fi-FI" dirty="0"/>
          </a:p>
          <a:p>
            <a:pPr lvl="1"/>
            <a:r>
              <a:rPr lang="fi-FI" dirty="0" smtClean="0"/>
              <a:t>loppusiivouksen </a:t>
            </a:r>
            <a:r>
              <a:rPr lang="fi-FI" dirty="0"/>
              <a:t>jälkeen huoneeseen saa ottaa heti uuden </a:t>
            </a:r>
            <a:r>
              <a:rPr lang="fi-FI" dirty="0" smtClean="0"/>
              <a:t>potilaan</a:t>
            </a:r>
          </a:p>
          <a:p>
            <a:pPr lvl="1"/>
            <a:endParaRPr lang="fi-FI" sz="1300" dirty="0" smtClean="0"/>
          </a:p>
          <a:p>
            <a:r>
              <a:rPr lang="fi-FI" sz="3700" dirty="0"/>
              <a:t>V</a:t>
            </a:r>
            <a:r>
              <a:rPr lang="fi-FI" sz="3700" dirty="0" smtClean="0"/>
              <a:t>uodevaatteet: peitto</a:t>
            </a:r>
            <a:r>
              <a:rPr lang="fi-FI" sz="3700" dirty="0"/>
              <a:t>, tyynyt ja lakanat suoraan huoneessa pyykkisäkkiin. </a:t>
            </a:r>
            <a:r>
              <a:rPr lang="fi-FI" sz="3700" dirty="0" smtClean="0"/>
              <a:t>Patjan </a:t>
            </a:r>
            <a:r>
              <a:rPr lang="fi-FI" sz="3700" dirty="0"/>
              <a:t>hygieniasuoja </a:t>
            </a:r>
            <a:r>
              <a:rPr lang="fi-FI" sz="3700" dirty="0" smtClean="0"/>
              <a:t>pyyhitään kloorilla </a:t>
            </a:r>
            <a:r>
              <a:rPr lang="fi-FI" sz="3700" dirty="0"/>
              <a:t>1000 ppm tai </a:t>
            </a:r>
            <a:r>
              <a:rPr lang="fi-FI" sz="3700" dirty="0" smtClean="0"/>
              <a:t>lähetetään pesulaan.</a:t>
            </a:r>
          </a:p>
          <a:p>
            <a:endParaRPr lang="fi-FI" sz="1300" dirty="0" smtClean="0"/>
          </a:p>
          <a:p>
            <a:r>
              <a:rPr lang="fi-FI" sz="3700" dirty="0" smtClean="0"/>
              <a:t>laboratorionäytteet: poistetaan </a:t>
            </a:r>
            <a:r>
              <a:rPr lang="fi-FI" sz="3700" dirty="0"/>
              <a:t>merkintä  </a:t>
            </a:r>
            <a:r>
              <a:rPr lang="fi-FI" sz="3700" dirty="0" err="1"/>
              <a:t>Weblabista</a:t>
            </a:r>
            <a:r>
              <a:rPr lang="fi-FI" sz="3700" dirty="0"/>
              <a:t> (</a:t>
            </a:r>
            <a:r>
              <a:rPr lang="fi-FI" sz="3700" dirty="0" err="1"/>
              <a:t>Oys</a:t>
            </a:r>
            <a:r>
              <a:rPr lang="fi-FI" sz="3700" dirty="0"/>
              <a:t>) kosketusvarotoimien </a:t>
            </a:r>
            <a:r>
              <a:rPr lang="fi-FI" sz="3700" dirty="0" smtClean="0"/>
              <a:t>päätyttyä </a:t>
            </a:r>
          </a:p>
          <a:p>
            <a:endParaRPr lang="fi-FI" sz="1300" dirty="0" smtClean="0"/>
          </a:p>
          <a:p>
            <a:r>
              <a:rPr lang="fi-FI" sz="3700" dirty="0"/>
              <a:t>t</a:t>
            </a:r>
            <a:r>
              <a:rPr lang="fi-FI" sz="3700" dirty="0" smtClean="0"/>
              <a:t>iedotetaan </a:t>
            </a:r>
            <a:r>
              <a:rPr lang="fi-FI" sz="3700" dirty="0"/>
              <a:t>jatkohoitopaikkaa, mikäli kosketusvarotoimet jatkuvat</a:t>
            </a:r>
          </a:p>
          <a:p>
            <a:pPr lvl="1"/>
            <a:endParaRPr lang="fi-FI" dirty="0"/>
          </a:p>
        </p:txBody>
      </p:sp>
    </p:spTree>
    <p:extLst>
      <p:ext uri="{BB962C8B-B14F-4D97-AF65-F5344CB8AC3E}">
        <p14:creationId xmlns:p14="http://schemas.microsoft.com/office/powerpoint/2010/main" val="3833415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65030" y="87924"/>
            <a:ext cx="8001001" cy="738554"/>
          </a:xfrm>
        </p:spPr>
        <p:txBody>
          <a:bodyPr>
            <a:normAutofit/>
          </a:bodyPr>
          <a:lstStyle/>
          <a:p>
            <a:r>
              <a:rPr lang="fi-FI" sz="4000" dirty="0" smtClean="0"/>
              <a:t>Yhteenveto</a:t>
            </a:r>
            <a:endParaRPr lang="fi-FI" sz="4000" dirty="0"/>
          </a:p>
        </p:txBody>
      </p:sp>
      <p:sp>
        <p:nvSpPr>
          <p:cNvPr id="3" name="Sisällön paikkamerkki 2"/>
          <p:cNvSpPr>
            <a:spLocks noGrp="1"/>
          </p:cNvSpPr>
          <p:nvPr>
            <p:ph idx="1"/>
          </p:nvPr>
        </p:nvSpPr>
        <p:spPr>
          <a:xfrm>
            <a:off x="94939" y="951345"/>
            <a:ext cx="11887200" cy="5781964"/>
          </a:xfrm>
        </p:spPr>
        <p:txBody>
          <a:bodyPr>
            <a:normAutofit fontScale="77500" lnSpcReduction="20000"/>
          </a:bodyPr>
          <a:lstStyle/>
          <a:p>
            <a:r>
              <a:rPr lang="fi-FI" dirty="0"/>
              <a:t>hyvän käsihygienian ja muiden tavanomaisten varotoimien </a:t>
            </a:r>
            <a:r>
              <a:rPr lang="fi-FI" dirty="0" smtClean="0"/>
              <a:t>toteutuminen kaikessa päivittäisessä toiminnassa</a:t>
            </a:r>
          </a:p>
          <a:p>
            <a:endParaRPr lang="fi-FI" sz="1100" dirty="0" smtClean="0"/>
          </a:p>
          <a:p>
            <a:r>
              <a:rPr lang="fi-FI" dirty="0"/>
              <a:t>v</a:t>
            </a:r>
            <a:r>
              <a:rPr lang="fi-FI" dirty="0" smtClean="0"/>
              <a:t>arhainen tarttuvaa oksennus-ripulitautia sairastavan potilaan tunnistaminen</a:t>
            </a:r>
          </a:p>
          <a:p>
            <a:endParaRPr lang="fi-FI" sz="1100" dirty="0" smtClean="0"/>
          </a:p>
          <a:p>
            <a:r>
              <a:rPr lang="fi-FI" dirty="0"/>
              <a:t>k</a:t>
            </a:r>
            <a:r>
              <a:rPr lang="fi-FI" dirty="0" smtClean="0"/>
              <a:t>osketusvarotoimien toteutuminen tarttuvaa oksennus-ripulitautia sairastavaa potilasta hoidettaessa</a:t>
            </a:r>
          </a:p>
          <a:p>
            <a:endParaRPr lang="fi-FI" sz="1100" dirty="0" smtClean="0"/>
          </a:p>
          <a:p>
            <a:r>
              <a:rPr lang="fi-FI" dirty="0"/>
              <a:t>h</a:t>
            </a:r>
            <a:r>
              <a:rPr lang="fi-FI" dirty="0" smtClean="0"/>
              <a:t>oitoon osallistuvien ammattiryhmien informointi</a:t>
            </a:r>
          </a:p>
          <a:p>
            <a:pPr lvl="1"/>
            <a:r>
              <a:rPr lang="fi-FI" dirty="0" err="1" smtClean="0"/>
              <a:t>Huom</a:t>
            </a:r>
            <a:r>
              <a:rPr lang="fi-FI" dirty="0" smtClean="0"/>
              <a:t>! sairaalahuolto tärkeässä roolissa hoitoympäristön puhtaanpidon kannalta</a:t>
            </a:r>
          </a:p>
          <a:p>
            <a:pPr lvl="1"/>
            <a:endParaRPr lang="fi-FI" sz="1200" dirty="0" smtClean="0"/>
          </a:p>
          <a:p>
            <a:r>
              <a:rPr lang="fi-FI" dirty="0"/>
              <a:t>p</a:t>
            </a:r>
            <a:r>
              <a:rPr lang="fi-FI" dirty="0" smtClean="0"/>
              <a:t>otilaan ja vierailijoiden </a:t>
            </a:r>
            <a:r>
              <a:rPr lang="fi-FI" dirty="0" smtClean="0"/>
              <a:t>ohjaus</a:t>
            </a:r>
          </a:p>
          <a:p>
            <a:endParaRPr lang="fi-FI" sz="1200" dirty="0" smtClean="0"/>
          </a:p>
          <a:p>
            <a:r>
              <a:rPr lang="fi-FI" dirty="0" smtClean="0"/>
              <a:t>Epidemiaepäilyssä yhteys hoitavaan lääkäriin ja oman alueen hygieniahoitajaa/infektioiden torjuntayksikköön</a:t>
            </a:r>
            <a:endParaRPr lang="fi-FI" dirty="0" smtClean="0"/>
          </a:p>
          <a:p>
            <a:pPr marL="457200" lvl="1" indent="0">
              <a:buNone/>
            </a:pPr>
            <a:endParaRPr lang="fi-FI" dirty="0"/>
          </a:p>
        </p:txBody>
      </p:sp>
    </p:spTree>
    <p:extLst>
      <p:ext uri="{BB962C8B-B14F-4D97-AF65-F5344CB8AC3E}">
        <p14:creationId xmlns:p14="http://schemas.microsoft.com/office/powerpoint/2010/main" val="2636642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17685" y="174171"/>
            <a:ext cx="10536115" cy="879567"/>
          </a:xfrm>
        </p:spPr>
        <p:txBody>
          <a:bodyPr>
            <a:normAutofit/>
          </a:bodyPr>
          <a:lstStyle/>
          <a:p>
            <a:r>
              <a:rPr lang="fi-FI" sz="4000" dirty="0"/>
              <a:t>Yleistä tarttuvista oksennus-ripulitaudeista</a:t>
            </a:r>
          </a:p>
        </p:txBody>
      </p:sp>
      <p:sp>
        <p:nvSpPr>
          <p:cNvPr id="3" name="Sisällön paikkamerkki 2"/>
          <p:cNvSpPr>
            <a:spLocks noGrp="1"/>
          </p:cNvSpPr>
          <p:nvPr>
            <p:ph idx="1"/>
          </p:nvPr>
        </p:nvSpPr>
        <p:spPr>
          <a:xfrm>
            <a:off x="309154" y="1828800"/>
            <a:ext cx="11573692" cy="4264269"/>
          </a:xfrm>
        </p:spPr>
        <p:txBody>
          <a:bodyPr>
            <a:normAutofit/>
          </a:bodyPr>
          <a:lstStyle/>
          <a:p>
            <a:r>
              <a:rPr lang="fi-FI" sz="3200" b="1" dirty="0"/>
              <a:t>Oksennus-ripulitaudin tärkein leviämisreitti on kosketustartunta (uloste-käsi-suu</a:t>
            </a:r>
            <a:r>
              <a:rPr lang="fi-FI" sz="3200" b="1" dirty="0" smtClean="0"/>
              <a:t>).</a:t>
            </a:r>
          </a:p>
          <a:p>
            <a:pPr lvl="1"/>
            <a:r>
              <a:rPr lang="fi-FI" sz="2800" dirty="0"/>
              <a:t>esim. noro, </a:t>
            </a:r>
            <a:r>
              <a:rPr lang="fi-FI" sz="2800" dirty="0" err="1"/>
              <a:t>astro</a:t>
            </a:r>
            <a:r>
              <a:rPr lang="fi-FI" sz="2800" dirty="0"/>
              <a:t>, </a:t>
            </a:r>
            <a:r>
              <a:rPr lang="fi-FI" sz="2800" dirty="0" err="1"/>
              <a:t>sapo</a:t>
            </a:r>
            <a:r>
              <a:rPr lang="fi-FI" sz="2800" dirty="0"/>
              <a:t> ja </a:t>
            </a:r>
            <a:r>
              <a:rPr lang="fi-FI" sz="2800" i="1" dirty="0" err="1"/>
              <a:t>Clostridium</a:t>
            </a:r>
            <a:r>
              <a:rPr lang="fi-FI" sz="2800" i="1" dirty="0"/>
              <a:t> </a:t>
            </a:r>
            <a:r>
              <a:rPr lang="fi-FI" sz="2800" i="1" dirty="0" err="1" smtClean="0"/>
              <a:t>difficile</a:t>
            </a:r>
            <a:endParaRPr lang="fi-FI" sz="2800" i="1" dirty="0" smtClean="0"/>
          </a:p>
          <a:p>
            <a:pPr lvl="1"/>
            <a:endParaRPr lang="fi-FI" sz="1600" b="1" dirty="0" smtClean="0"/>
          </a:p>
          <a:p>
            <a:r>
              <a:rPr lang="fi-FI" sz="3200" b="1" dirty="0" smtClean="0"/>
              <a:t>Käsihygienia </a:t>
            </a:r>
            <a:r>
              <a:rPr lang="fi-FI" sz="3200" b="1" dirty="0"/>
              <a:t>ja muiden tavanomaisten varotoimien </a:t>
            </a:r>
            <a:r>
              <a:rPr lang="fi-FI" sz="3200" b="1" dirty="0" smtClean="0"/>
              <a:t>toteutuminen keskeistä ennaltaehkäisyä.</a:t>
            </a:r>
          </a:p>
          <a:p>
            <a:endParaRPr lang="fi-FI" sz="1600" b="1" dirty="0"/>
          </a:p>
          <a:p>
            <a:r>
              <a:rPr lang="fi-FI" sz="3200" b="1" dirty="0" smtClean="0"/>
              <a:t>Yksittäinen tapaus vs. epidemia</a:t>
            </a:r>
          </a:p>
          <a:p>
            <a:pPr marL="0" indent="0">
              <a:buNone/>
            </a:pPr>
            <a:endParaRPr lang="fi-FI" sz="3200" b="1" dirty="0" smtClean="0"/>
          </a:p>
          <a:p>
            <a:endParaRPr lang="fi-FI" sz="900" dirty="0"/>
          </a:p>
          <a:p>
            <a:pPr lvl="2"/>
            <a:endParaRPr lang="fi-FI" sz="500" dirty="0"/>
          </a:p>
          <a:p>
            <a:pPr lvl="1"/>
            <a:endParaRPr lang="fi-FI" dirty="0"/>
          </a:p>
        </p:txBody>
      </p:sp>
    </p:spTree>
    <p:extLst>
      <p:ext uri="{BB962C8B-B14F-4D97-AF65-F5344CB8AC3E}">
        <p14:creationId xmlns:p14="http://schemas.microsoft.com/office/powerpoint/2010/main" val="3426976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96715"/>
            <a:ext cx="10515600" cy="703385"/>
          </a:xfrm>
        </p:spPr>
        <p:txBody>
          <a:bodyPr>
            <a:noAutofit/>
          </a:bodyPr>
          <a:lstStyle/>
          <a:p>
            <a:r>
              <a:rPr lang="fi-FI" sz="3600" dirty="0"/>
              <a:t>Yleistä tarttuvista oksennus-ripulitaudeista</a:t>
            </a:r>
          </a:p>
        </p:txBody>
      </p:sp>
      <p:sp>
        <p:nvSpPr>
          <p:cNvPr id="3" name="Sisällön paikkamerkki 2"/>
          <p:cNvSpPr>
            <a:spLocks noGrp="1"/>
          </p:cNvSpPr>
          <p:nvPr>
            <p:ph idx="1"/>
          </p:nvPr>
        </p:nvSpPr>
        <p:spPr>
          <a:xfrm>
            <a:off x="79132" y="1049039"/>
            <a:ext cx="11904784" cy="5703454"/>
          </a:xfrm>
        </p:spPr>
        <p:txBody>
          <a:bodyPr>
            <a:normAutofit/>
          </a:bodyPr>
          <a:lstStyle/>
          <a:p>
            <a:pPr marL="0" indent="0">
              <a:buNone/>
            </a:pPr>
            <a:r>
              <a:rPr lang="fi-FI" sz="3200" b="1" dirty="0"/>
              <a:t>Norovirusinfektio</a:t>
            </a:r>
          </a:p>
          <a:p>
            <a:r>
              <a:rPr lang="fi-FI" sz="2700" dirty="0"/>
              <a:t>norovirukset ovat yleisimpiä aikuisten ja lasten vatsatautien </a:t>
            </a:r>
            <a:r>
              <a:rPr lang="fi-FI" sz="2700" dirty="0" smtClean="0"/>
              <a:t>aiheuttajia</a:t>
            </a:r>
          </a:p>
          <a:p>
            <a:endParaRPr lang="fi-FI" sz="900" dirty="0"/>
          </a:p>
          <a:p>
            <a:r>
              <a:rPr lang="fi-FI" sz="2700" dirty="0"/>
              <a:t>Epidemiakausi joulu‒toukokuuhun, ja epidemiahuippu usein kolme peräkkäistä kuukautta: tammi-, helmi- ja maaliskuu. </a:t>
            </a:r>
            <a:r>
              <a:rPr lang="fi-FI" sz="2700" dirty="0" err="1"/>
              <a:t>Huom</a:t>
            </a:r>
            <a:r>
              <a:rPr lang="fi-FI" sz="2700" dirty="0"/>
              <a:t>! Yksittäisiä epidemioita läpi vuoden</a:t>
            </a:r>
            <a:r>
              <a:rPr lang="fi-FI" sz="2700" dirty="0" smtClean="0"/>
              <a:t>.</a:t>
            </a:r>
          </a:p>
          <a:p>
            <a:endParaRPr lang="fi-FI" sz="900" dirty="0"/>
          </a:p>
          <a:p>
            <a:r>
              <a:rPr lang="fi-FI" sz="2700" dirty="0" smtClean="0"/>
              <a:t>aiheuttavat </a:t>
            </a:r>
            <a:r>
              <a:rPr lang="fi-FI" sz="2700" dirty="0"/>
              <a:t>vatsatautiepidemioita mm. sairaaloissa, hoitolaitoksissa, </a:t>
            </a:r>
            <a:r>
              <a:rPr lang="fi-FI" sz="2700" dirty="0" smtClean="0"/>
              <a:t>päiväkodeissa, hotelleissa ja risteilylaivoissa</a:t>
            </a:r>
          </a:p>
          <a:p>
            <a:endParaRPr lang="fi-FI" sz="900" dirty="0"/>
          </a:p>
          <a:p>
            <a:r>
              <a:rPr lang="fi-FI" sz="2700" dirty="0" smtClean="0"/>
              <a:t>norovirukset </a:t>
            </a:r>
            <a:r>
              <a:rPr lang="fi-FI" sz="2700" dirty="0"/>
              <a:t>kestävät hyvin erilaisia ympäristöolosuhteita, säilyvät </a:t>
            </a:r>
            <a:r>
              <a:rPr lang="fi-FI" sz="2700" dirty="0" smtClean="0"/>
              <a:t>kuivilla </a:t>
            </a:r>
            <a:r>
              <a:rPr lang="fi-FI" sz="2700" dirty="0"/>
              <a:t>pinnoilla tunteja-päiviä</a:t>
            </a:r>
          </a:p>
          <a:p>
            <a:endParaRPr lang="fi-FI" dirty="0"/>
          </a:p>
        </p:txBody>
      </p:sp>
    </p:spTree>
    <p:extLst>
      <p:ext uri="{BB962C8B-B14F-4D97-AF65-F5344CB8AC3E}">
        <p14:creationId xmlns:p14="http://schemas.microsoft.com/office/powerpoint/2010/main" val="950555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20072" y="267855"/>
            <a:ext cx="11970327" cy="6449468"/>
          </a:xfrm>
        </p:spPr>
        <p:txBody>
          <a:bodyPr/>
          <a:lstStyle/>
          <a:p>
            <a:pPr lvl="0"/>
            <a:r>
              <a:rPr lang="fi-FI" sz="2700" dirty="0">
                <a:solidFill>
                  <a:prstClr val="black"/>
                </a:solidFill>
              </a:rPr>
              <a:t>norovirukset on erittäin herkästi tarttuvia ja tartunta voi tapahtua:</a:t>
            </a:r>
          </a:p>
          <a:p>
            <a:pPr lvl="1"/>
            <a:r>
              <a:rPr lang="fi-FI" sz="2200" dirty="0">
                <a:solidFill>
                  <a:prstClr val="black"/>
                </a:solidFill>
              </a:rPr>
              <a:t>suoraan henkilöstä toiseen tai henkilökunnan käsien välityksellä</a:t>
            </a:r>
          </a:p>
          <a:p>
            <a:pPr lvl="1"/>
            <a:r>
              <a:rPr lang="fi-FI" sz="2200" dirty="0">
                <a:solidFill>
                  <a:prstClr val="black"/>
                </a:solidFill>
              </a:rPr>
              <a:t>viruksella saastuneiden kosketuspintojen kautta sekä hoito-, tutkimus- ja apuvälineistä</a:t>
            </a:r>
          </a:p>
          <a:p>
            <a:pPr lvl="1"/>
            <a:r>
              <a:rPr lang="fi-FI" sz="2200" dirty="0">
                <a:solidFill>
                  <a:prstClr val="black"/>
                </a:solidFill>
              </a:rPr>
              <a:t>viruksilla saastuneen veden tai elintarvikkeiden välityksellä</a:t>
            </a:r>
          </a:p>
          <a:p>
            <a:pPr lvl="1"/>
            <a:r>
              <a:rPr lang="fi-FI" sz="2200" dirty="0">
                <a:solidFill>
                  <a:prstClr val="black"/>
                </a:solidFill>
              </a:rPr>
              <a:t>aerosolitartuntana oksenteluun liittyen.</a:t>
            </a:r>
          </a:p>
          <a:p>
            <a:endParaRPr lang="fi-FI" sz="900" dirty="0" smtClean="0"/>
          </a:p>
          <a:p>
            <a:r>
              <a:rPr lang="fi-FI" sz="2700" dirty="0" smtClean="0"/>
              <a:t>taudin </a:t>
            </a:r>
            <a:r>
              <a:rPr lang="fi-FI" sz="2700" dirty="0"/>
              <a:t>itämisaika on 12–48 tuntia ja kesto yleensä 12–72 </a:t>
            </a:r>
            <a:r>
              <a:rPr lang="fi-FI" sz="2700" dirty="0" smtClean="0"/>
              <a:t>tuntia</a:t>
            </a:r>
          </a:p>
          <a:p>
            <a:endParaRPr lang="fi-FI" sz="900" dirty="0"/>
          </a:p>
          <a:p>
            <a:r>
              <a:rPr lang="fi-FI" sz="2700" dirty="0"/>
              <a:t>Oireet alkavat </a:t>
            </a:r>
            <a:r>
              <a:rPr lang="fi-FI" sz="2700" dirty="0" smtClean="0"/>
              <a:t>äkillisesti: kouristavat vatsakivut, </a:t>
            </a:r>
            <a:r>
              <a:rPr lang="fi-FI" sz="2700" dirty="0"/>
              <a:t>pahoinvointi, joita seuraa oksentelu. Valtaosalla myös </a:t>
            </a:r>
            <a:r>
              <a:rPr lang="fi-FI" sz="2700" dirty="0" smtClean="0"/>
              <a:t>ripulia (yleensä </a:t>
            </a:r>
            <a:r>
              <a:rPr lang="fi-FI" sz="2700" dirty="0"/>
              <a:t>lyhytkestoinen ja </a:t>
            </a:r>
            <a:r>
              <a:rPr lang="fi-FI" sz="2700" dirty="0" smtClean="0"/>
              <a:t>lievä). Joskus myös </a:t>
            </a:r>
            <a:r>
              <a:rPr lang="fi-FI" sz="2700" dirty="0" err="1" smtClean="0"/>
              <a:t>lämpöilyä</a:t>
            </a:r>
            <a:r>
              <a:rPr lang="fi-FI" sz="2700" dirty="0" smtClean="0"/>
              <a:t>.</a:t>
            </a:r>
            <a:endParaRPr lang="fi-FI" sz="2700" dirty="0"/>
          </a:p>
          <a:p>
            <a:r>
              <a:rPr lang="fi-FI" sz="2700" dirty="0" smtClean="0"/>
              <a:t>hoito </a:t>
            </a:r>
            <a:r>
              <a:rPr lang="fi-FI" sz="2700" dirty="0"/>
              <a:t>on oireenmukaista</a:t>
            </a:r>
          </a:p>
          <a:p>
            <a:r>
              <a:rPr lang="fi-FI" sz="2700" dirty="0"/>
              <a:t>joskus oireet voivat olla voimakkaat =&gt; nestehoito sairaalassa</a:t>
            </a:r>
          </a:p>
          <a:p>
            <a:endParaRPr lang="fi-FI" dirty="0"/>
          </a:p>
        </p:txBody>
      </p:sp>
    </p:spTree>
    <p:extLst>
      <p:ext uri="{BB962C8B-B14F-4D97-AF65-F5344CB8AC3E}">
        <p14:creationId xmlns:p14="http://schemas.microsoft.com/office/powerpoint/2010/main" val="895442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6527" y="173826"/>
            <a:ext cx="10515600" cy="706293"/>
          </a:xfrm>
        </p:spPr>
        <p:txBody>
          <a:bodyPr>
            <a:normAutofit/>
          </a:bodyPr>
          <a:lstStyle/>
          <a:p>
            <a:r>
              <a:rPr lang="fi-FI" sz="3600" dirty="0"/>
              <a:t>Yleistä tarttuvista oksennus-ripulitaudeista</a:t>
            </a:r>
          </a:p>
        </p:txBody>
      </p:sp>
      <p:sp>
        <p:nvSpPr>
          <p:cNvPr id="7" name="Sisällön paikkamerkki 6"/>
          <p:cNvSpPr>
            <a:spLocks noGrp="1"/>
          </p:cNvSpPr>
          <p:nvPr>
            <p:ph idx="1"/>
          </p:nvPr>
        </p:nvSpPr>
        <p:spPr>
          <a:xfrm>
            <a:off x="149469" y="1025236"/>
            <a:ext cx="11719257" cy="5680364"/>
          </a:xfrm>
        </p:spPr>
        <p:txBody>
          <a:bodyPr>
            <a:normAutofit/>
          </a:bodyPr>
          <a:lstStyle/>
          <a:p>
            <a:pPr marL="0" indent="0">
              <a:buNone/>
            </a:pPr>
            <a:r>
              <a:rPr lang="fi-FI" sz="3500" b="1" i="1" dirty="0" err="1" smtClean="0"/>
              <a:t>Clostridium</a:t>
            </a:r>
            <a:r>
              <a:rPr lang="fi-FI" sz="3500" b="1" i="1" dirty="0" smtClean="0"/>
              <a:t> </a:t>
            </a:r>
            <a:r>
              <a:rPr lang="fi-FI" sz="3500" b="1" i="1" dirty="0" err="1" smtClean="0"/>
              <a:t>difficile</a:t>
            </a:r>
            <a:endParaRPr lang="fi-FI" sz="3500" b="1" i="1" dirty="0" smtClean="0"/>
          </a:p>
          <a:p>
            <a:r>
              <a:rPr lang="fi-FI" sz="2700" dirty="0" smtClean="0"/>
              <a:t>itiöitä </a:t>
            </a:r>
            <a:r>
              <a:rPr lang="fi-FI" sz="2700" dirty="0"/>
              <a:t>muodostava </a:t>
            </a:r>
            <a:r>
              <a:rPr lang="fi-FI" sz="2700" dirty="0" smtClean="0"/>
              <a:t>suolistobakteeri</a:t>
            </a:r>
          </a:p>
          <a:p>
            <a:endParaRPr lang="fi-FI" sz="900" dirty="0"/>
          </a:p>
          <a:p>
            <a:r>
              <a:rPr lang="fi-FI" sz="2700" dirty="0" smtClean="0"/>
              <a:t>tuottaa </a:t>
            </a:r>
            <a:r>
              <a:rPr lang="fi-FI" sz="2700" dirty="0"/>
              <a:t>toksiineja (=myrkyllisiä aineita), jotka saavat aikaan </a:t>
            </a:r>
            <a:r>
              <a:rPr lang="fi-FI" sz="2700" dirty="0" smtClean="0"/>
              <a:t>ripulin</a:t>
            </a:r>
          </a:p>
          <a:p>
            <a:endParaRPr lang="fi-FI" sz="900" dirty="0"/>
          </a:p>
          <a:p>
            <a:r>
              <a:rPr lang="fi-FI" sz="2700" dirty="0"/>
              <a:t>terveistä aikuisista n. 3 prosentilla ja imeväisikäisistä yli puolella (oireettomia kantajia) </a:t>
            </a:r>
            <a:r>
              <a:rPr lang="fi-FI" sz="2700" dirty="0" smtClean="0"/>
              <a:t>suolistossa</a:t>
            </a:r>
          </a:p>
          <a:p>
            <a:endParaRPr lang="fi-FI" sz="900" dirty="0"/>
          </a:p>
          <a:p>
            <a:r>
              <a:rPr lang="fi-FI" sz="2700" dirty="0"/>
              <a:t>tärkein antibioottiripulin aiheuttaja sairaaloissa ja erilaissa </a:t>
            </a:r>
            <a:r>
              <a:rPr lang="fi-FI" sz="2700" dirty="0" smtClean="0"/>
              <a:t>hoitolaitoksissa</a:t>
            </a:r>
          </a:p>
          <a:p>
            <a:endParaRPr lang="fi-FI" sz="900" dirty="0" smtClean="0"/>
          </a:p>
          <a:p>
            <a:endParaRPr lang="fi-FI" dirty="0" smtClean="0"/>
          </a:p>
          <a:p>
            <a:endParaRPr lang="fi-FI" dirty="0"/>
          </a:p>
          <a:p>
            <a:endParaRPr lang="fi-FI" dirty="0" smtClean="0"/>
          </a:p>
          <a:p>
            <a:endParaRPr lang="fi-FI" dirty="0"/>
          </a:p>
          <a:p>
            <a:endParaRPr lang="fi-FI" i="1" dirty="0"/>
          </a:p>
        </p:txBody>
      </p:sp>
    </p:spTree>
    <p:extLst>
      <p:ext uri="{BB962C8B-B14F-4D97-AF65-F5344CB8AC3E}">
        <p14:creationId xmlns:p14="http://schemas.microsoft.com/office/powerpoint/2010/main" val="3086092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58263" y="316523"/>
            <a:ext cx="11430000" cy="6409592"/>
          </a:xfrm>
        </p:spPr>
        <p:txBody>
          <a:bodyPr>
            <a:normAutofit/>
          </a:bodyPr>
          <a:lstStyle/>
          <a:p>
            <a:pPr lvl="0"/>
            <a:r>
              <a:rPr lang="fi-FI" sz="2700" dirty="0" smtClean="0">
                <a:solidFill>
                  <a:prstClr val="black"/>
                </a:solidFill>
              </a:rPr>
              <a:t>tartunta </a:t>
            </a:r>
            <a:r>
              <a:rPr lang="fi-FI" sz="2700" dirty="0">
                <a:solidFill>
                  <a:prstClr val="black"/>
                </a:solidFill>
              </a:rPr>
              <a:t>suoraan henkilöstä toiseen tai henkilökunnan käsien välityksellä tai bakteerilla saastuneiden hoitoympäristön kosketuspintojen kautta sekä hoito-, tutkimus- ja apuvälineistä</a:t>
            </a:r>
          </a:p>
          <a:p>
            <a:pPr marL="533386" lvl="1" indent="0">
              <a:buNone/>
            </a:pPr>
            <a:endParaRPr lang="fi-FI" sz="500" dirty="0" smtClean="0">
              <a:solidFill>
                <a:prstClr val="black"/>
              </a:solidFill>
            </a:endParaRPr>
          </a:p>
          <a:p>
            <a:pPr marL="533386" lvl="1" indent="0">
              <a:buNone/>
            </a:pPr>
            <a:r>
              <a:rPr lang="fi-FI" sz="2167" dirty="0" smtClean="0">
                <a:solidFill>
                  <a:prstClr val="black"/>
                </a:solidFill>
              </a:rPr>
              <a:t> </a:t>
            </a:r>
            <a:r>
              <a:rPr lang="fi-FI" sz="2700" dirty="0" smtClean="0">
                <a:solidFill>
                  <a:prstClr val="black"/>
                </a:solidFill>
              </a:rPr>
              <a:t>=&gt; bakteerit </a:t>
            </a:r>
            <a:r>
              <a:rPr lang="fi-FI" sz="2700" dirty="0">
                <a:solidFill>
                  <a:prstClr val="black"/>
                </a:solidFill>
              </a:rPr>
              <a:t>ja itiöt siirtyvät pesemättömistä käsistä suun kautta suolistoon ja alkavat </a:t>
            </a:r>
            <a:r>
              <a:rPr lang="fi-FI" sz="2700" dirty="0" smtClean="0">
                <a:solidFill>
                  <a:prstClr val="black"/>
                </a:solidFill>
              </a:rPr>
              <a:t>lisääntyä</a:t>
            </a:r>
          </a:p>
          <a:p>
            <a:pPr marL="0" lvl="0" indent="0">
              <a:buNone/>
            </a:pPr>
            <a:endParaRPr lang="fi-FI" sz="900" dirty="0">
              <a:solidFill>
                <a:prstClr val="black"/>
              </a:solidFill>
            </a:endParaRPr>
          </a:p>
          <a:p>
            <a:pPr lvl="0"/>
            <a:r>
              <a:rPr lang="fi-FI" sz="2700" dirty="0">
                <a:solidFill>
                  <a:prstClr val="black"/>
                </a:solidFill>
              </a:rPr>
              <a:t>o</a:t>
            </a:r>
            <a:r>
              <a:rPr lang="fi-FI" sz="2700" dirty="0" smtClean="0">
                <a:solidFill>
                  <a:prstClr val="black"/>
                </a:solidFill>
              </a:rPr>
              <a:t>ireita</a:t>
            </a:r>
            <a:r>
              <a:rPr lang="fi-FI" sz="2700" dirty="0">
                <a:solidFill>
                  <a:prstClr val="black"/>
                </a:solidFill>
              </a:rPr>
              <a:t>: vetinen ripuli, vatsakivut, kuumeilu, tulehdusarvot kohoavat, voimakasoireinen suolistotulehdus, vakava taudinmuoto voi olla </a:t>
            </a:r>
            <a:r>
              <a:rPr lang="fi-FI" sz="2700" dirty="0" smtClean="0">
                <a:solidFill>
                  <a:prstClr val="black"/>
                </a:solidFill>
              </a:rPr>
              <a:t>hengenvaarallinen</a:t>
            </a:r>
          </a:p>
          <a:p>
            <a:pPr lvl="0"/>
            <a:endParaRPr lang="fi-FI" sz="900" dirty="0">
              <a:solidFill>
                <a:prstClr val="black"/>
              </a:solidFill>
            </a:endParaRPr>
          </a:p>
          <a:p>
            <a:pPr lvl="0"/>
            <a:r>
              <a:rPr lang="fi-FI" sz="2700" dirty="0">
                <a:solidFill>
                  <a:prstClr val="black"/>
                </a:solidFill>
              </a:rPr>
              <a:t>lievissä tapauksissa hoidoksi riittää usein infektion aiheuttaneen antibiootin lopetus sekä riittävä </a:t>
            </a:r>
            <a:r>
              <a:rPr lang="fi-FI" sz="2700" dirty="0" smtClean="0">
                <a:solidFill>
                  <a:prstClr val="black"/>
                </a:solidFill>
              </a:rPr>
              <a:t>nesteytys</a:t>
            </a:r>
          </a:p>
          <a:p>
            <a:pPr lvl="0"/>
            <a:endParaRPr lang="fi-FI" sz="900" dirty="0">
              <a:solidFill>
                <a:prstClr val="black"/>
              </a:solidFill>
            </a:endParaRPr>
          </a:p>
          <a:p>
            <a:pPr lvl="0"/>
            <a:r>
              <a:rPr lang="fi-FI" sz="2700" dirty="0">
                <a:solidFill>
                  <a:prstClr val="black"/>
                </a:solidFill>
              </a:rPr>
              <a:t>vakavimmissa tapauksissa aloitetaan </a:t>
            </a:r>
            <a:r>
              <a:rPr lang="fi-FI" sz="2700" i="1" dirty="0" err="1" smtClean="0">
                <a:solidFill>
                  <a:prstClr val="black"/>
                </a:solidFill>
              </a:rPr>
              <a:t>Cl.difficileen</a:t>
            </a:r>
            <a:r>
              <a:rPr lang="fi-FI" sz="2700" i="1" dirty="0" smtClean="0">
                <a:solidFill>
                  <a:prstClr val="black"/>
                </a:solidFill>
              </a:rPr>
              <a:t> </a:t>
            </a:r>
            <a:r>
              <a:rPr lang="fi-FI" sz="2700" dirty="0">
                <a:solidFill>
                  <a:prstClr val="black"/>
                </a:solidFill>
              </a:rPr>
              <a:t>tehoava </a:t>
            </a:r>
            <a:r>
              <a:rPr lang="fi-FI" sz="2700" dirty="0" smtClean="0">
                <a:solidFill>
                  <a:prstClr val="black"/>
                </a:solidFill>
              </a:rPr>
              <a:t>antibiootti</a:t>
            </a:r>
            <a:endParaRPr lang="fi-FI" sz="2700" dirty="0">
              <a:solidFill>
                <a:prstClr val="black"/>
              </a:solidFill>
            </a:endParaRPr>
          </a:p>
          <a:p>
            <a:endParaRPr lang="fi-FI" dirty="0"/>
          </a:p>
        </p:txBody>
      </p:sp>
    </p:spTree>
    <p:extLst>
      <p:ext uri="{BB962C8B-B14F-4D97-AF65-F5344CB8AC3E}">
        <p14:creationId xmlns:p14="http://schemas.microsoft.com/office/powerpoint/2010/main" val="932496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8777" y="233240"/>
            <a:ext cx="11834445" cy="1685348"/>
          </a:xfrm>
        </p:spPr>
        <p:txBody>
          <a:bodyPr>
            <a:noAutofit/>
          </a:bodyPr>
          <a:lstStyle/>
          <a:p>
            <a:r>
              <a:rPr lang="fi-FI" sz="3600" dirty="0" smtClean="0"/>
              <a:t>Tarttuvaa oksennus-ripulitautia sairastavan kosketusvarotoimet akuuttivuodeosastolla- toimintaohje:  </a:t>
            </a:r>
            <a:endParaRPr lang="fi-FI" sz="3600" dirty="0"/>
          </a:p>
        </p:txBody>
      </p:sp>
      <p:sp>
        <p:nvSpPr>
          <p:cNvPr id="3" name="Sisällön paikkamerkki 2"/>
          <p:cNvSpPr>
            <a:spLocks noGrp="1"/>
          </p:cNvSpPr>
          <p:nvPr>
            <p:ph idx="1"/>
          </p:nvPr>
        </p:nvSpPr>
        <p:spPr>
          <a:xfrm>
            <a:off x="96715" y="2198076"/>
            <a:ext cx="11916507" cy="4528039"/>
          </a:xfrm>
        </p:spPr>
        <p:txBody>
          <a:bodyPr>
            <a:normAutofit/>
          </a:bodyPr>
          <a:lstStyle/>
          <a:p>
            <a:r>
              <a:rPr lang="fi-FI" sz="3000" dirty="0"/>
              <a:t>t</a:t>
            </a:r>
            <a:r>
              <a:rPr lang="fi-FI" sz="3000" dirty="0" smtClean="0"/>
              <a:t>ilanteen varhainen tunnistaminen ja välittömät toimet </a:t>
            </a:r>
            <a:endParaRPr lang="fi-FI" sz="3000" dirty="0"/>
          </a:p>
          <a:p>
            <a:pPr marL="0" indent="0">
              <a:buNone/>
            </a:pPr>
            <a:r>
              <a:rPr lang="fi-FI" sz="3000" dirty="0" smtClean="0"/>
              <a:t>    =&gt; estetään epidemian synty</a:t>
            </a:r>
          </a:p>
          <a:p>
            <a:pPr marL="0" indent="0">
              <a:buNone/>
            </a:pPr>
            <a:endParaRPr lang="fi-FI" sz="1200" dirty="0" smtClean="0"/>
          </a:p>
          <a:p>
            <a:r>
              <a:rPr lang="fi-FI" sz="3200" dirty="0" smtClean="0"/>
              <a:t>kosketusvarotoimien aloitus (tarkistuslista)</a:t>
            </a:r>
          </a:p>
          <a:p>
            <a:endParaRPr lang="fi-FI" sz="1200" dirty="0" smtClean="0"/>
          </a:p>
          <a:p>
            <a:r>
              <a:rPr lang="fi-FI" sz="3200" dirty="0" smtClean="0"/>
              <a:t>päivittäinen käytännön toteutus (huonekortti) </a:t>
            </a:r>
          </a:p>
          <a:p>
            <a:endParaRPr lang="fi-FI" sz="1200" dirty="0" smtClean="0"/>
          </a:p>
          <a:p>
            <a:r>
              <a:rPr lang="fi-FI" sz="3100" dirty="0" smtClean="0"/>
              <a:t>kosketusvarotoimien lopetus/siirto jatkohoitoon (tarkistuslista)</a:t>
            </a:r>
            <a:r>
              <a:rPr lang="fi-FI" sz="3000" dirty="0" smtClean="0"/>
              <a:t> </a:t>
            </a:r>
            <a:endParaRPr lang="fi-FI" sz="3000" dirty="0"/>
          </a:p>
        </p:txBody>
      </p:sp>
    </p:spTree>
    <p:extLst>
      <p:ext uri="{BB962C8B-B14F-4D97-AF65-F5344CB8AC3E}">
        <p14:creationId xmlns:p14="http://schemas.microsoft.com/office/powerpoint/2010/main" val="2927725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76957" y="204301"/>
            <a:ext cx="11500339" cy="885945"/>
          </a:xfrm>
        </p:spPr>
        <p:txBody>
          <a:bodyPr>
            <a:noAutofit/>
          </a:bodyPr>
          <a:lstStyle/>
          <a:p>
            <a:r>
              <a:rPr lang="fi-FI" sz="4000" dirty="0" smtClean="0"/>
              <a:t>Alkutilanne: Epäily/todettu oksennus-ripulitauti</a:t>
            </a:r>
            <a:endParaRPr lang="fi-FI" sz="4000" dirty="0"/>
          </a:p>
        </p:txBody>
      </p:sp>
      <p:sp>
        <p:nvSpPr>
          <p:cNvPr id="3" name="Sisällön paikkamerkki 2"/>
          <p:cNvSpPr>
            <a:spLocks noGrp="1"/>
          </p:cNvSpPr>
          <p:nvPr>
            <p:ph idx="1"/>
          </p:nvPr>
        </p:nvSpPr>
        <p:spPr>
          <a:xfrm>
            <a:off x="237392" y="1397977"/>
            <a:ext cx="11579470" cy="5310554"/>
          </a:xfrm>
        </p:spPr>
        <p:txBody>
          <a:bodyPr>
            <a:normAutofit/>
          </a:bodyPr>
          <a:lstStyle/>
          <a:p>
            <a:r>
              <a:rPr lang="fi-FI" sz="3000" b="1" dirty="0" smtClean="0"/>
              <a:t>Jos epäilet potilaalla  tarttuvaa oksennus-ripulitautia, siirrä hänet heti omaan huoneeseen, ota tarvittavat näytteet ja hoida kosketusvarotoimin.</a:t>
            </a:r>
            <a:r>
              <a:rPr lang="fi-FI" sz="3000" dirty="0" smtClean="0"/>
              <a:t> Kosketusvarotoimet kestävät oireiden ajan ja 2 vrk oireiden loppumisesta.</a:t>
            </a:r>
          </a:p>
          <a:p>
            <a:pPr lvl="1"/>
            <a:r>
              <a:rPr lang="fi-FI" sz="2800" dirty="0"/>
              <a:t>h</a:t>
            </a:r>
            <a:r>
              <a:rPr lang="fi-FI" sz="2800" dirty="0" smtClean="0"/>
              <a:t>enkilökunnan </a:t>
            </a:r>
            <a:r>
              <a:rPr lang="fi-FI" sz="2800" dirty="0" err="1" smtClean="0"/>
              <a:t>kohortointi</a:t>
            </a:r>
            <a:endParaRPr lang="fi-FI" sz="2800" dirty="0" smtClean="0"/>
          </a:p>
          <a:p>
            <a:pPr lvl="1"/>
            <a:endParaRPr lang="fi-FI" sz="900" dirty="0" smtClean="0"/>
          </a:p>
          <a:p>
            <a:r>
              <a:rPr lang="fi-FI" sz="3000" dirty="0" smtClean="0"/>
              <a:t>Huoneesta, josta oireinen potilas siirretään, siivotaan vapautunut paikka ja huoneen kosketuspinnat pyyhitään kloorilla 1000 ppm.</a:t>
            </a:r>
          </a:p>
        </p:txBody>
      </p:sp>
    </p:spTree>
    <p:extLst>
      <p:ext uri="{BB962C8B-B14F-4D97-AF65-F5344CB8AC3E}">
        <p14:creationId xmlns:p14="http://schemas.microsoft.com/office/powerpoint/2010/main" val="951685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93631" y="105508"/>
            <a:ext cx="7086600" cy="712177"/>
          </a:xfrm>
        </p:spPr>
        <p:txBody>
          <a:bodyPr>
            <a:normAutofit/>
          </a:bodyPr>
          <a:lstStyle/>
          <a:p>
            <a:r>
              <a:rPr lang="fi-FI" sz="4000" dirty="0" smtClean="0"/>
              <a:t>Altistuneet</a:t>
            </a:r>
            <a:endParaRPr lang="fi-FI" sz="4000" dirty="0"/>
          </a:p>
        </p:txBody>
      </p:sp>
      <p:sp>
        <p:nvSpPr>
          <p:cNvPr id="3" name="Sisällön paikkamerkki 2"/>
          <p:cNvSpPr>
            <a:spLocks noGrp="1"/>
          </p:cNvSpPr>
          <p:nvPr>
            <p:ph idx="1"/>
          </p:nvPr>
        </p:nvSpPr>
        <p:spPr>
          <a:xfrm>
            <a:off x="96715" y="896815"/>
            <a:ext cx="11966331" cy="5661003"/>
          </a:xfrm>
        </p:spPr>
        <p:txBody>
          <a:bodyPr>
            <a:normAutofit fontScale="77500" lnSpcReduction="20000"/>
          </a:bodyPr>
          <a:lstStyle/>
          <a:p>
            <a:r>
              <a:rPr lang="fi-FI" dirty="0" smtClean="0"/>
              <a:t>Jos sairastuneen näytevastauksessa on noro tai </a:t>
            </a:r>
            <a:r>
              <a:rPr lang="fi-FI" dirty="0" err="1" smtClean="0"/>
              <a:t>rota</a:t>
            </a:r>
            <a:r>
              <a:rPr lang="fi-FI" dirty="0" smtClean="0"/>
              <a:t>:</a:t>
            </a:r>
          </a:p>
          <a:p>
            <a:pPr lvl="1"/>
            <a:r>
              <a:rPr lang="fi-FI" dirty="0" smtClean="0"/>
              <a:t> altistuneiden huoneeseen ei saa ottaa uusia potilaita kolmeen vuorokauteen (altistuspäivä + 2 seuraavaa päivää). </a:t>
            </a:r>
          </a:p>
          <a:p>
            <a:endParaRPr lang="fi-FI" sz="1000" dirty="0" smtClean="0"/>
          </a:p>
          <a:p>
            <a:r>
              <a:rPr lang="fi-FI" dirty="0" smtClean="0"/>
              <a:t>Jos sairastuneen näytevastauksessa löytyy </a:t>
            </a:r>
            <a:r>
              <a:rPr lang="fi-FI" i="1" dirty="0" err="1" smtClean="0"/>
              <a:t>Clostridium</a:t>
            </a:r>
            <a:r>
              <a:rPr lang="fi-FI" i="1" dirty="0" smtClean="0"/>
              <a:t> </a:t>
            </a:r>
            <a:r>
              <a:rPr lang="fi-FI" i="1" dirty="0" err="1" smtClean="0"/>
              <a:t>difficile</a:t>
            </a:r>
            <a:r>
              <a:rPr lang="fi-FI" dirty="0" smtClean="0"/>
              <a:t>: </a:t>
            </a:r>
          </a:p>
          <a:p>
            <a:pPr lvl="1"/>
            <a:r>
              <a:rPr lang="fi-FI" dirty="0" smtClean="0"/>
              <a:t>altistuneiden huoneeseen voi ottaa uusia potilaita eikä erillistä WC:tä altistuneille enää tarvita</a:t>
            </a:r>
          </a:p>
          <a:p>
            <a:pPr lvl="1"/>
            <a:endParaRPr lang="fi-FI" sz="1000" dirty="0" smtClean="0"/>
          </a:p>
          <a:p>
            <a:r>
              <a:rPr lang="fi-FI" dirty="0" smtClean="0"/>
              <a:t>Oksennus- ja ripulitaudeille altistuneille (olleet samassa huoneessa oireisen kanssa) huonetovereille osoitetaan oma WC. Oireettomat altistuneet saavat liikkua vapaasti ja heidät hoidetaan normaalikäytännön mukaan (ei kosketusvarotoimia). Jos altistunut alkaa oireilemaan, siirretään hänet omaan huoneeseen (aloitetaan kosketusvarotoimet) ja otetaan tarvittavat näytteet. </a:t>
            </a:r>
          </a:p>
          <a:p>
            <a:pPr lvl="1"/>
            <a:r>
              <a:rPr lang="fi-FI" dirty="0" smtClean="0"/>
              <a:t>Oletko informoinut altistuneet?</a:t>
            </a:r>
          </a:p>
          <a:p>
            <a:endParaRPr lang="fi-FI" dirty="0"/>
          </a:p>
        </p:txBody>
      </p:sp>
    </p:spTree>
    <p:extLst>
      <p:ext uri="{BB962C8B-B14F-4D97-AF65-F5344CB8AC3E}">
        <p14:creationId xmlns:p14="http://schemas.microsoft.com/office/powerpoint/2010/main" val="3518245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Y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pPr>
      <a:bodyPr rtlCol="0" anchor="ctr"/>
      <a:lstStyle>
        <a:defPPr algn="ctr">
          <a:defRPr dirty="0" smtClean="0">
            <a:solidFill>
              <a:schemeClr val="tx1"/>
            </a:solidFill>
            <a:latin typeface="Trebuchet MS" pitchFamily="34" charset="0"/>
          </a:defRPr>
        </a:defPPr>
      </a:lstStyle>
      <a:style>
        <a:lnRef idx="2">
          <a:schemeClr val="dk1"/>
        </a:lnRef>
        <a:fillRef idx="1">
          <a:schemeClr val="lt1"/>
        </a:fillRef>
        <a:effectRef idx="0">
          <a:schemeClr val="dk1"/>
        </a:effectRef>
        <a:fontRef idx="minor">
          <a:schemeClr val="dk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latin typeface="Trebuchet MS" pitchFamily="34" charset="0"/>
          </a:defRPr>
        </a:defPPr>
      </a:lstStyle>
    </a:txDef>
  </a:objectDefaults>
  <a:extraClrSchemeLst/>
  <a:extLst>
    <a:ext uri="{05A4C25C-085E-4340-85A3-A5531E510DB2}">
      <thm15:themeFamily xmlns:thm15="http://schemas.microsoft.com/office/thememl/2012/main" name="OYS Laaja.potx" id="{E91ED657-DF20-45DA-9ACB-C52B92949A9A}" vid="{02B26E4D-4B38-4F55-8BA6-0DC0AB71311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Koulutusmateriaali (sisältötyyppi)" ma:contentTypeID="0x010100E993358E494F344F8D6048E76D09AF020A007628AA875F93584E8BFB272C4723E035" ma:contentTypeVersion="51" ma:contentTypeDescription="" ma:contentTypeScope="" ma:versionID="fee0b32b84501a1df71a203b3c0e9127">
  <xsd:schema xmlns:xsd="http://www.w3.org/2001/XMLSchema" xmlns:xs="http://www.w3.org/2001/XMLSchema" xmlns:p="http://schemas.microsoft.com/office/2006/metadata/properties" xmlns:ns1="http://schemas.microsoft.com/sharepoint/v3" xmlns:ns2="0af04246-5dcb-4e38-b8a1-4adaeb368127" xmlns:ns3="d3e50268-7799-48af-83c3-9a9b063078bc" targetNamespace="http://schemas.microsoft.com/office/2006/metadata/properties" ma:root="true" ma:fieldsID="fc8b51723abb5303373fe25b6c52d7fc" ns1:_="" ns2:_="" ns3:_="">
    <xsd:import namespace="http://schemas.microsoft.com/sharepoint/v3"/>
    <xsd:import namespace="0af04246-5dcb-4e38-b8a1-4adaeb368127"/>
    <xsd:import namespace="d3e50268-7799-48af-83c3-9a9b063078bc"/>
    <xsd:element name="properties">
      <xsd:complexType>
        <xsd:sequence>
          <xsd:element name="documentManagement">
            <xsd:complexType>
              <xsd:all>
                <xsd:element ref="ns2:Erittäin_x0020_tärkeä_x002c__x0020__x0020_kriittinen_x0020_tai_x0020_päivystysdokumentti" minOccurs="0"/>
                <xsd:element ref="ns2:Dokumentin_x0020_sisällöstä_x0020_vastaava_x0028_t_x0029__x0020__x002f__x0020_asiantuntija_x0028_t_x0029_"/>
                <xsd:element ref="ns2:Dokumjentin_x0020_hyväksyjä"/>
                <xsd:element ref="ns2:Turvallisuustietoisku" minOccurs="0"/>
                <xsd:element ref="ns1:Language" minOccurs="0"/>
                <xsd:element ref="ns3:Julkaise_x0020_extranetissa" minOccurs="0"/>
                <xsd:element ref="ns3:Julkaise_x0020_internetissä" minOccurs="0"/>
                <xsd:element ref="ns3:Julkaise_x0020_intranetissa" minOccurs="0"/>
                <xsd:element ref="ns3:cd9fa66b05f24776892a63c6fb772e2f" minOccurs="0"/>
                <xsd:element ref="ns3:n20b6b3d9a8f4638937a9d1d1dec5738" minOccurs="0"/>
                <xsd:element ref="ns3:ab42df24dbb04f55bc336c85f92eff00" minOccurs="0"/>
                <xsd:element ref="ns3:_dlc_DocId" minOccurs="0"/>
                <xsd:element ref="ns3:_dlc_DocIdUrl" minOccurs="0"/>
                <xsd:element ref="ns3:_dlc_DocIdPersistId" minOccurs="0"/>
                <xsd:element ref="ns3:p1983d610e0d4731a3788cc4c5855e1b" minOccurs="0"/>
                <xsd:element ref="ns3:TaxCatchAll" minOccurs="0"/>
                <xsd:element ref="ns3:n8b7dceb557a4bd5a6f48e1feceef73f" minOccurs="0"/>
                <xsd:element ref="ns2:Koulutuksen_x0020_ajankohta" minOccurs="0"/>
                <xsd:element ref="ns3:TaxCatchAllLabel" minOccurs="0"/>
                <xsd:element ref="ns3:dcbcdd319c9d484f9dc5161892e5c0c3" minOccurs="0"/>
                <xsd:element ref="ns3:bad6acabb1c24909a1a688c49f883f4d" minOccurs="0"/>
                <xsd:element ref="ns3:Julkaistu_x0020_internetiin" minOccurs="0"/>
                <xsd:element ref="ns3:Julkaistu_x0020_intranetiin" minOccurs="0"/>
                <xsd:element ref="ns3:Julkisuus"/>
                <xsd:element ref="ns3:Viittaus_x0020_aiempaan_x0020_dokumentaatioon" minOccurs="0"/>
                <xsd:element ref="ns3:DokumenttienJarjestysnro" minOccurs="0"/>
                <xsd:element ref="ns3:p29133bec810493ea0a0db9a40008070" minOccurs="0"/>
                <xsd:element ref="ns3:dcbfe2a265e14726b4e3bf442009874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2" nillable="true" ma:displayName="Kieli" ma:default="Finnish (Finland)" ma:format="Dropdown"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0af04246-5dcb-4e38-b8a1-4adaeb368127" elementFormDefault="qualified">
    <xsd:import namespace="http://schemas.microsoft.com/office/2006/documentManagement/types"/>
    <xsd:import namespace="http://schemas.microsoft.com/office/infopath/2007/PartnerControls"/>
    <xsd:element name="Erittäin_x0020_tärkeä_x002c__x0020__x0020_kriittinen_x0020_tai_x0020_päivystysdokumentti" ma:index="6" nillable="true" ma:displayName="Erittäin tärkeä,  kriittinen tai päivystyksellinen dokumentti" ma:default="0" ma:description="Valitse 'Kyllä' jos tämä dokumentti on potilaan hoidossa tai muussa toiminnassa erityisen tärkeä dokumentti." ma:internalName="Eritt_x00e4_in_x0020_t_x00e4_rke_x00e4__x002C__x0020__x0020_kriittinen_x0020_tai_x0020_p_x00e4_ivystysdokumentti">
      <xsd:simpleType>
        <xsd:restriction base="dms:Boolean"/>
      </xsd:simpleType>
    </xsd:element>
    <xsd:element name="Dokumentin_x0020_sisällöstä_x0020_vastaava_x0028_t_x0029__x0020__x002f__x0020_asiantuntija_x0028_t_x0029_" ma:index="9" ma:displayName="Dokumentin sisällöstä vastaava(t) / asiantuntija(t) + intraan tallentaja" ma:description="" ma:list="UserInfo" ma:SharePointGroup="0" ma:internalName="Dokumentin_x0020_sis_x00e4_ll_x00f6_st_x00e4__x0020_vastaava_x0028_t_x0029__x0020__x002F__x0020_asiantuntija_x0028_t_x0029_" ma:showField="Titl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jentin_x0020_hyväksyjä" ma:index="10" ma:displayName="Dokumentin hyväksyjä(t)" ma:description="" ma:list="UserInfo" ma:SharePointGroup="0" ma:internalName="Dokumjentin_x0020_hyv_x00e4_ksyj_x00e4_" ma:readOnly="false" ma:showField="Titl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Turvallisuustietoisku" ma:index="11" nillable="true" ma:displayName="Turvallisuustietoisku" ma:default="0" ma:description="Valitse tämä, jos haluat dokumentin myös turvallisuustietoiskuksi" ma:internalName="Turvallisuustietoisku">
      <xsd:simpleType>
        <xsd:restriction base="dms:Boolean"/>
      </xsd:simpleType>
    </xsd:element>
    <xsd:element name="Koulutuksen_x0020_ajankohta" ma:index="30" nillable="true" ma:displayName="Koulutuksen ajankohta" ma:description="" ma:format="DateTime" ma:internalName="Koulutuksen_x0020_ajankohta">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3e50268-7799-48af-83c3-9a9b063078bc" elementFormDefault="qualified">
    <xsd:import namespace="http://schemas.microsoft.com/office/2006/documentManagement/types"/>
    <xsd:import namespace="http://schemas.microsoft.com/office/infopath/2007/PartnerControls"/>
    <xsd:element name="Julkaise_x0020_extranetissa" ma:index="13" nillable="true" ma:displayName="Julkaise extranetissa" ma:default="0" ma:internalName="Julkaise_x0020_extranetissa" ma:readOnly="false">
      <xsd:simpleType>
        <xsd:restriction base="dms:Boolean"/>
      </xsd:simpleType>
    </xsd:element>
    <xsd:element name="Julkaise_x0020_internetissä" ma:index="14" nillable="true" ma:displayName="Julkaise internetissä" ma:default="0" ma:internalName="Julkaise_x0020_internetiss_x00e4_">
      <xsd:simpleType>
        <xsd:restriction base="dms:Boolean"/>
      </xsd:simpleType>
    </xsd:element>
    <xsd:element name="Julkaise_x0020_intranetissa" ma:index="15" nillable="true" ma:displayName="Julkaise intranetissa" ma:default="1" ma:internalName="Julkaise_x0020_intranetissa">
      <xsd:simpleType>
        <xsd:restriction base="dms:Boolean"/>
      </xsd:simpleType>
    </xsd:element>
    <xsd:element name="cd9fa66b05f24776892a63c6fb772e2f" ma:index="17" ma:taxonomy="true" ma:internalName="cd9fa66b05f24776892a63c6fb772e2f" ma:taxonomyFieldName="Kohde_x002d__x0020__x002F__x0020_ty_x00f6_ntekij_x00e4_ryhm_x00e4_" ma:displayName="Kohde- / työntekijäryhmä" ma:readOnly="false" ma:fieldId="{cd9fa66b-05f2-4776-892a-63c6fb772e2f}" ma:sspId="fe7d6957-b623-48c5-941b-77be73948d87" ma:termSetId="92437ae2-e411-4fd9-8f78-058c0c7750e6" ma:anchorId="00000000-0000-0000-0000-000000000000" ma:open="false" ma:isKeyword="false">
      <xsd:complexType>
        <xsd:sequence>
          <xsd:element ref="pc:Terms" minOccurs="0" maxOccurs="1"/>
        </xsd:sequence>
      </xsd:complexType>
    </xsd:element>
    <xsd:element name="n20b6b3d9a8f4638937a9d1d1dec5738" ma:index="20" ma:taxonomy="true" ma:internalName="n20b6b3d9a8f4638937a9d1d1dec5738" ma:taxonomyFieldName="Toiminnanohjausk_x00e4_sikirja" ma:displayName="Toimintakäsikirja" ma:default="" ma:fieldId="{720b6b3d-9a8f-4638-937a-9d1d1dec5738}" ma:sspId="fe7d6957-b623-48c5-941b-77be73948d87" ma:termSetId="b2a76c15-59d3-4770-9e61-030b81c17d0b" ma:anchorId="7a0b9d1c-55f5-4e60-a6b2-f4f552b9e672" ma:open="false" ma:isKeyword="false">
      <xsd:complexType>
        <xsd:sequence>
          <xsd:element ref="pc:Terms" minOccurs="0" maxOccurs="1"/>
        </xsd:sequence>
      </xsd:complexType>
    </xsd:element>
    <xsd:element name="ab42df24dbb04f55bc336c85f92eff00" ma:index="22" ma:taxonomy="true" ma:internalName="ab42df24dbb04f55bc336c85f92eff00" ma:taxonomyFieldName="Erikoisala" ma:displayName="Erikoisala" ma:readOnly="false" ma:fieldId="{ab42df24-dbb0-4f55-bc33-6c85f92eff00}" ma:sspId="fe7d6957-b623-48c5-941b-77be73948d87" ma:termSetId="bc9b3e2b-2b09-4002-8bda-2c461ace4661" ma:anchorId="00000000-0000-0000-0000-000000000000" ma:open="false" ma:isKeyword="false">
      <xsd:complexType>
        <xsd:sequence>
          <xsd:element ref="pc:Terms" minOccurs="0" maxOccurs="1"/>
        </xsd:sequence>
      </xsd:complexType>
    </xsd:element>
    <xsd:element name="_dlc_DocId" ma:index="23" nillable="true" ma:displayName="Tiedostotunnisteen arvo" ma:description="Tälle kohteelle määritetyn tiedostotunnisteen arvo." ma:internalName="_dlc_DocId" ma:readOnly="true">
      <xsd:simpleType>
        <xsd:restriction base="dms:Text"/>
      </xsd:simpleType>
    </xsd:element>
    <xsd:element name="_dlc_DocIdUrl" ma:index="24"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element name="p1983d610e0d4731a3788cc4c5855e1b" ma:index="26" ma:taxonomy="true" ma:internalName="p1983d610e0d4731a3788cc4c5855e1b" ma:taxonomyFieldName="Organisaatiotieto" ma:displayName="Organisaatiotieto" ma:readOnly="false" ma:fieldId="{91983d61-0e0d-4731-a378-8cc4c5855e1b}" ma:sspId="fe7d6957-b623-48c5-941b-77be73948d87" ma:termSetId="56c04874-3ea2-4660-8051-f812e2f350d1" ma:anchorId="00000000-0000-0000-0000-000000000000" ma:open="false" ma:isKeyword="false">
      <xsd:complexType>
        <xsd:sequence>
          <xsd:element ref="pc:Terms" minOccurs="0" maxOccurs="1"/>
        </xsd:sequence>
      </xsd:complexType>
    </xsd:element>
    <xsd:element name="TaxCatchAll" ma:index="27" nillable="true" ma:displayName="Taxonomy Catch All Column" ma:description="" ma:hidden="true" ma:list="{b4597801-4ab2-4691-bc3c-e7fda2469729}" ma:internalName="TaxCatchAll" ma:showField="CatchAllData" ma:web="5fe32029-8c37-43c7-8ba9-4f0e58b0fdb5">
      <xsd:complexType>
        <xsd:complexContent>
          <xsd:extension base="dms:MultiChoiceLookup">
            <xsd:sequence>
              <xsd:element name="Value" type="dms:Lookup" maxOccurs="unbounded" minOccurs="0" nillable="true"/>
            </xsd:sequence>
          </xsd:extension>
        </xsd:complexContent>
      </xsd:complexType>
    </xsd:element>
    <xsd:element name="n8b7dceb557a4bd5a6f48e1feceef73f" ma:index="28" ma:taxonomy="true" ma:internalName="n8b7dceb557a4bd5a6f48e1feceef73f" ma:taxonomyFieldName="Koulutusmateriaali_x0020__x0028_sis_x00e4_lt_x00f6_tyypin_x0020_metatieto_x0029_" ma:displayName="Koulutusmateriaali" ma:readOnly="false" ma:fieldId="{78b7dceb-557a-4bd5-a6f4-8e1feceef73f}" ma:sspId="fe7d6957-b623-48c5-941b-77be73948d87" ma:termSetId="a5dadb34-a611-4200-aa10-4f3086e82ca3" ma:anchorId="00000000-0000-0000-0000-000000000000" ma:open="false" ma:isKeyword="false">
      <xsd:complexType>
        <xsd:sequence>
          <xsd:element ref="pc:Terms" minOccurs="0" maxOccurs="1"/>
        </xsd:sequence>
      </xsd:complexType>
    </xsd:element>
    <xsd:element name="TaxCatchAllLabel" ma:index="31" nillable="true" ma:displayName="Taxonomy Catch All Column1" ma:description="" ma:hidden="true" ma:list="{b4597801-4ab2-4691-bc3c-e7fda2469729}" ma:internalName="TaxCatchAllLabel" ma:readOnly="true" ma:showField="CatchAllDataLabel" ma:web="5fe32029-8c37-43c7-8ba9-4f0e58b0fdb5">
      <xsd:complexType>
        <xsd:complexContent>
          <xsd:extension base="dms:MultiChoiceLookup">
            <xsd:sequence>
              <xsd:element name="Value" type="dms:Lookup" maxOccurs="unbounded" minOccurs="0" nillable="true"/>
            </xsd:sequence>
          </xsd:extension>
        </xsd:complexContent>
      </xsd:complexType>
    </xsd:element>
    <xsd:element name="dcbcdd319c9d484f9dc5161892e5c0c3" ma:index="33" nillable="true" ma:taxonomy="true" ma:internalName="dcbcdd319c9d484f9dc5161892e5c0c3" ma:taxonomyFieldName="Organisaatiotiedon_x0020_tarkennus_x0020_toiminnan_x0020_mukaan" ma:displayName="Toiminnan tarkennus" ma:fieldId="{dcbcdd31-9c9d-484f-9dc5-161892e5c0c3}" ma:sspId="fe7d6957-b623-48c5-941b-77be73948d87" ma:termSetId="9fd1f0cc-f021-46ef-91c7-e56805365b41" ma:anchorId="00000000-0000-0000-0000-000000000000" ma:open="false" ma:isKeyword="false">
      <xsd:complexType>
        <xsd:sequence>
          <xsd:element ref="pc:Terms" minOccurs="0" maxOccurs="1"/>
        </xsd:sequence>
      </xsd:complexType>
    </xsd:element>
    <xsd:element name="bad6acabb1c24909a1a688c49f883f4d" ma:index="34" ma:taxonomy="true" ma:internalName="bad6acabb1c24909a1a688c49f883f4d" ma:taxonomyFieldName="Kohdeorganisaatio" ma:displayName="Kohdeorganisaatio" ma:readOnly="false" ma:default="" ma:fieldId="{bad6acab-b1c2-4909-a1a6-88c49f883f4d}" ma:taxonomyMulti="true" ma:sspId="fe7d6957-b623-48c5-941b-77be73948d87" ma:termSetId="56c04874-3ea2-4660-8051-f812e2f350d1" ma:anchorId="00000000-0000-0000-0000-000000000000" ma:open="false" ma:isKeyword="false">
      <xsd:complexType>
        <xsd:sequence>
          <xsd:element ref="pc:Terms" minOccurs="0" maxOccurs="1"/>
        </xsd:sequence>
      </xsd:complexType>
    </xsd:element>
    <xsd:element name="Julkaistu_x0020_internetiin" ma:index="36" nillable="true" ma:displayName="Julkaistu internetiin" ma:default="0" ma:internalName="Julkaistu_x0020_internetiin">
      <xsd:simpleType>
        <xsd:restriction base="dms:Boolean"/>
      </xsd:simpleType>
    </xsd:element>
    <xsd:element name="Julkaistu_x0020_intranetiin" ma:index="37" nillable="true" ma:displayName="Julkaistu intranetiin" ma:default="0" ma:internalName="Julkaistu_x0020_intranetiin">
      <xsd:simpleType>
        <xsd:restriction base="dms:Boolean"/>
      </xsd:simpleType>
    </xsd:element>
    <xsd:element name="Julkisuus" ma:index="38" ma:displayName="Julkisuus" ma:default="Ei julkinen" ma:description="" ma:format="Dropdown" ma:internalName="Julkisuus" ma:readOnly="false">
      <xsd:simpleType>
        <xsd:restriction base="dms:Choice">
          <xsd:enumeration value="Julkinen"/>
          <xsd:enumeration value="Ei julkinen"/>
          <xsd:enumeration value="Salassa pidettävä"/>
        </xsd:restriction>
      </xsd:simpleType>
    </xsd:element>
    <xsd:element name="Viittaus_x0020_aiempaan_x0020_dokumentaatioon" ma:index="39" nillable="true" ma:displayName="Viittaus aiempaan dokumentaatioon" ma:description="Toisessa sisältötyypissä olevat aiemmat versiot tai nimi/tyyppi muuttunut. Voi käyttää myös jos alkuperäinen dokumentti ulkoisesta lähteestä." ma:format="Hyperlink" ma:internalName="Viittaus_x0020_aiempaan_x0020_dokumentaatioon"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kumenttienJarjestysnro" ma:index="40" nillable="true" ma:displayName="DokumenttienJarjestysnro" ma:decimals="0" ma:description="Tällä metatiedolla voidaan lajitella dokumentit haluttuun järjestykseen" ma:internalName="DokumenttienJarjestysnro" ma:percentage="FALSE">
      <xsd:simpleType>
        <xsd:restriction base="dms:Number"/>
      </xsd:simpleType>
    </xsd:element>
    <xsd:element name="p29133bec810493ea0a0db9a40008070" ma:index="41" nillable="true" ma:taxonomy="true" ma:internalName="p29133bec810493ea0a0db9a40008070" ma:taxonomyFieldName="MEO" ma:displayName="MEO" ma:default="" ma:fieldId="{929133be-c810-493e-a0a0-db9a40008070}" ma:sspId="fe7d6957-b623-48c5-941b-77be73948d87" ma:termSetId="b2a76c15-59d3-4770-9e61-030b81c17d0b" ma:anchorId="968258ff-d532-407d-bbdf-30365d4d88fd" ma:open="false" ma:isKeyword="false">
      <xsd:complexType>
        <xsd:sequence>
          <xsd:element ref="pc:Terms" minOccurs="0" maxOccurs="1"/>
        </xsd:sequence>
      </xsd:complexType>
    </xsd:element>
    <xsd:element name="dcbfe2a265e14726b4e3bf442009874f" ma:index="43" nillable="true" ma:taxonomy="true" ma:internalName="dcbfe2a265e14726b4e3bf442009874f" ma:taxonomyFieldName="Kriisiviestint_x00e4_" ma:displayName="Kriisiviestintä" ma:default="" ma:fieldId="{dcbfe2a2-65e1-4726-b4e3-bf442009874f}" ma:sspId="fe7d6957-b623-48c5-941b-77be73948d87" ma:termSetId="5564fb1b-af91-4a4e-871a-61ffaa225bc5"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2" ma:displayName="Sisältölaji"/>
        <xsd:element ref="dc:title"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fe7d6957-b623-48c5-941b-77be73948d87" ContentTypeId="0x010100E993358E494F344F8D6048E76D09AF020A"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Language xmlns="http://schemas.microsoft.com/sharepoint/v3">Finnish (Finland)</Language>
    <dcbcdd319c9d484f9dc5161892e5c0c3 xmlns="d3e50268-7799-48af-83c3-9a9b063078bc">
      <Terms xmlns="http://schemas.microsoft.com/office/infopath/2007/PartnerControls">
        <TermInfo xmlns="http://schemas.microsoft.com/office/infopath/2007/PartnerControls">
          <TermName xmlns="http://schemas.microsoft.com/office/infopath/2007/PartnerControls">Infektioiden torjunta</TermName>
          <TermId xmlns="http://schemas.microsoft.com/office/infopath/2007/PartnerControls">d1bdb641-a1c1-4abf-b66a-298a776eaddb</TermId>
        </TermInfo>
      </Terms>
    </dcbcdd319c9d484f9dc5161892e5c0c3>
    <Dokumentin_x0020_sisällöstä_x0020_vastaava_x0028_t_x0029__x0020__x002f__x0020_asiantuntija_x0028_t_x0029_ xmlns="0af04246-5dcb-4e38-b8a1-4adaeb368127">
      <UserInfo>
        <DisplayName>i:0#.w|oysnet\keranetu</DisplayName>
        <AccountId>245</AccountId>
        <AccountType/>
      </UserInfo>
    </Dokumentin_x0020_sisällöstä_x0020_vastaava_x0028_t_x0029__x0020__x002f__x0020_asiantuntija_x0028_t_x0029_>
    <n8b7dceb557a4bd5a6f48e1feceef73f xmlns="d3e50268-7799-48af-83c3-9a9b063078bc">
      <Terms xmlns="http://schemas.microsoft.com/office/infopath/2007/PartnerControls">
        <TermInfo xmlns="http://schemas.microsoft.com/office/infopath/2007/PartnerControls">
          <TermName xmlns="http://schemas.microsoft.com/office/infopath/2007/PartnerControls">Koulutuksen aineisto</TermName>
          <TermId xmlns="http://schemas.microsoft.com/office/infopath/2007/PartnerControls">2a72a094-566d-460a-879e-2a18b80594d3</TermId>
        </TermInfo>
      </Terms>
    </n8b7dceb557a4bd5a6f48e1feceef73f>
    <Koulutuksen_x0020_ajankohta xmlns="0af04246-5dcb-4e38-b8a1-4adaeb368127">2021-11-10T22:00:00+00:00</Koulutuksen_x0020_ajankohta>
    <p29133bec810493ea0a0db9a40008070 xmlns="d3e50268-7799-48af-83c3-9a9b063078bc">
      <Terms xmlns="http://schemas.microsoft.com/office/infopath/2007/PartnerControls"/>
    </p29133bec810493ea0a0db9a40008070>
    <Julkaise_x0020_intranetissa xmlns="d3e50268-7799-48af-83c3-9a9b063078bc">true</Julkaise_x0020_intranetissa>
    <cd9fa66b05f24776892a63c6fb772e2f xmlns="d3e50268-7799-48af-83c3-9a9b063078bc">
      <Terms xmlns="http://schemas.microsoft.com/office/infopath/2007/PartnerControls">
        <TermInfo xmlns="http://schemas.microsoft.com/office/infopath/2007/PartnerControls">
          <TermName xmlns="http://schemas.microsoft.com/office/infopath/2007/PartnerControls">PPSHP:n henkilöstö</TermName>
          <TermId xmlns="http://schemas.microsoft.com/office/infopath/2007/PartnerControls">7a49a948-31e0-4b0f-83ed-c01fa56f5934</TermId>
        </TermInfo>
      </Terms>
    </cd9fa66b05f24776892a63c6fb772e2f>
    <bad6acabb1c24909a1a688c49f883f4d xmlns="d3e50268-7799-48af-83c3-9a9b063078bc">
      <Terms xmlns="http://schemas.microsoft.com/office/infopath/2007/PartnerControls">
        <TermInfo xmlns="http://schemas.microsoft.com/office/infopath/2007/PartnerControls">
          <TermName xmlns="http://schemas.microsoft.com/office/infopath/2007/PartnerControls">PPSHP</TermName>
          <TermId xmlns="http://schemas.microsoft.com/office/infopath/2007/PartnerControls">be8cbbf1-c5fa-44e0-8d6c-f88ba4a3bcc6</TermId>
        </TermInfo>
      </Terms>
    </bad6acabb1c24909a1a688c49f883f4d>
    <n20b6b3d9a8f4638937a9d1d1dec5738 xmlns="d3e50268-7799-48af-83c3-9a9b063078bc">
      <Terms xmlns="http://schemas.microsoft.com/office/infopath/2007/PartnerControls">
        <TermInfo xmlns="http://schemas.microsoft.com/office/infopath/2007/PartnerControls">
          <TermName xmlns="http://schemas.microsoft.com/office/infopath/2007/PartnerControls">Ei ole toimintakäsikirjaa</TermName>
          <TermId xmlns="http://schemas.microsoft.com/office/infopath/2007/PartnerControls">ed0127a7-f4bb-4299-8de4-a0fcecf35ff1</TermId>
        </TermInfo>
      </Terms>
    </n20b6b3d9a8f4638937a9d1d1dec5738>
    <ab42df24dbb04f55bc336c85f92eff00 xmlns="d3e50268-7799-48af-83c3-9a9b063078bc">
      <Terms xmlns="http://schemas.microsoft.com/office/infopath/2007/PartnerControls">
        <TermInfo xmlns="http://schemas.microsoft.com/office/infopath/2007/PartnerControls">
          <TermName xmlns="http://schemas.microsoft.com/office/infopath/2007/PartnerControls">Ei erikoisalaa (PPSHP)</TermName>
          <TermId xmlns="http://schemas.microsoft.com/office/infopath/2007/PartnerControls">63c697a3-d3f0-4701-a1c0-7b3ab3656aba</TermId>
        </TermInfo>
      </Terms>
    </ab42df24dbb04f55bc336c85f92eff00>
    <Julkaise_x0020_extranetissa xmlns="d3e50268-7799-48af-83c3-9a9b063078bc">false</Julkaise_x0020_extranetissa>
    <Dokumjentin_x0020_hyväksyjä xmlns="0af04246-5dcb-4e38-b8a1-4adaeb368127">
      <UserInfo>
        <DisplayName>i:0#.w|oysnet\puhtote</DisplayName>
        <AccountId>249</AccountId>
        <AccountType/>
      </UserInfo>
    </Dokumjentin_x0020_hyväksyjä>
    <p1983d610e0d4731a3788cc4c5855e1b xmlns="d3e50268-7799-48af-83c3-9a9b063078bc">
      <Terms xmlns="http://schemas.microsoft.com/office/infopath/2007/PartnerControls">
        <TermInfo xmlns="http://schemas.microsoft.com/office/infopath/2007/PartnerControls">
          <TermName xmlns="http://schemas.microsoft.com/office/infopath/2007/PartnerControls">Infektioiden torjuntayksikkö</TermName>
          <TermId xmlns="http://schemas.microsoft.com/office/infopath/2007/PartnerControls">d873b9ee-c5a1-43a5-91cd-d45393df5f8c</TermId>
        </TermInfo>
      </Terms>
    </p1983d610e0d4731a3788cc4c5855e1b>
    <Erittäin_x0020_tärkeä_x002c__x0020__x0020_kriittinen_x0020_tai_x0020_päivystysdokumentti xmlns="0af04246-5dcb-4e38-b8a1-4adaeb368127">false</Erittäin_x0020_tärkeä_x002c__x0020__x0020_kriittinen_x0020_tai_x0020_päivystysdokumentti>
    <Turvallisuustietoisku xmlns="0af04246-5dcb-4e38-b8a1-4adaeb368127">false</Turvallisuustietoisku>
    <Viittaus_x0020_aiempaan_x0020_dokumentaatioon xmlns="d3e50268-7799-48af-83c3-9a9b063078bc">
      <Url xsi:nil="true"/>
      <Description xsi:nil="true"/>
    </Viittaus_x0020_aiempaan_x0020_dokumentaatioon>
    <Julkisuus xmlns="d3e50268-7799-48af-83c3-9a9b063078bc">Julkinen</Julkisuus>
    <DokumenttienJarjestysnro xmlns="d3e50268-7799-48af-83c3-9a9b063078bc" xsi:nil="true"/>
    <Julkaise_x0020_internetissä xmlns="d3e50268-7799-48af-83c3-9a9b063078bc">true</Julkaise_x0020_internetissä>
    <dcbfe2a265e14726b4e3bf442009874f xmlns="d3e50268-7799-48af-83c3-9a9b063078bc">
      <Terms xmlns="http://schemas.microsoft.com/office/infopath/2007/PartnerControls"/>
    </dcbfe2a265e14726b4e3bf442009874f>
    <TaxCatchAll xmlns="d3e50268-7799-48af-83c3-9a9b063078bc">
      <Value>168</Value>
      <Value>166</Value>
      <Value>18</Value>
      <Value>10</Value>
      <Value>165</Value>
      <Value>3</Value>
      <Value>1</Value>
    </TaxCatchAll>
    <_dlc_DocId xmlns="d3e50268-7799-48af-83c3-9a9b063078bc">MUAVRSSTWASF-92438712-347</_dlc_DocId>
    <_dlc_DocIdUrl xmlns="d3e50268-7799-48af-83c3-9a9b063078bc">
      <Url>https://internet.oysnet.ppshp.fi/dokumentit/_layouts/15/DocIdRedir.aspx?ID=MUAVRSSTWASF-92438712-347</Url>
      <Description>MUAVRSSTWASF-92438712-347</Description>
    </_dlc_DocIdUrl>
    <Julkaistu_x0020_intranetiin xmlns="d3e50268-7799-48af-83c3-9a9b063078bc">false</Julkaistu_x0020_intranetiin>
    <Julkaistu_x0020_internetiin xmlns="d3e50268-7799-48af-83c3-9a9b063078bc">false</Julkaistu_x0020_internetiin>
  </documentManagement>
</p:properties>
</file>

<file path=customXml/itemProps1.xml><?xml version="1.0" encoding="utf-8"?>
<ds:datastoreItem xmlns:ds="http://schemas.openxmlformats.org/officeDocument/2006/customXml" ds:itemID="{59FDAF3C-2F01-4C0F-AE99-A10113E14FA6}"/>
</file>

<file path=customXml/itemProps2.xml><?xml version="1.0" encoding="utf-8"?>
<ds:datastoreItem xmlns:ds="http://schemas.openxmlformats.org/officeDocument/2006/customXml" ds:itemID="{FD342015-18E5-42BA-A79E-A3F1A4615456}"/>
</file>

<file path=customXml/itemProps3.xml><?xml version="1.0" encoding="utf-8"?>
<ds:datastoreItem xmlns:ds="http://schemas.openxmlformats.org/officeDocument/2006/customXml" ds:itemID="{E323E6A5-BBD4-419D-9754-B70CC18D7B24}"/>
</file>

<file path=customXml/itemProps4.xml><?xml version="1.0" encoding="utf-8"?>
<ds:datastoreItem xmlns:ds="http://schemas.openxmlformats.org/officeDocument/2006/customXml" ds:itemID="{577B4F59-0DC9-468E-8A1A-FDD9A8D8AEC9}"/>
</file>

<file path=customXml/itemProps5.xml><?xml version="1.0" encoding="utf-8"?>
<ds:datastoreItem xmlns:ds="http://schemas.openxmlformats.org/officeDocument/2006/customXml" ds:itemID="{7E282A58-D463-4E08-8AF9-C608E4276BA9}"/>
</file>

<file path=docProps/app.xml><?xml version="1.0" encoding="utf-8"?>
<Properties xmlns="http://schemas.openxmlformats.org/officeDocument/2006/extended-properties" xmlns:vt="http://schemas.openxmlformats.org/officeDocument/2006/docPropsVTypes">
  <Template>OYS Laaja</Template>
  <TotalTime>371</TotalTime>
  <Words>909</Words>
  <Application>Microsoft Office PowerPoint</Application>
  <PresentationFormat>Laajakuva</PresentationFormat>
  <Paragraphs>152</Paragraphs>
  <Slides>14</Slides>
  <Notes>4</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14</vt:i4>
      </vt:variant>
    </vt:vector>
  </HeadingPairs>
  <TitlesOfParts>
    <vt:vector size="18" baseType="lpstr">
      <vt:lpstr>Arial</vt:lpstr>
      <vt:lpstr>Calibri</vt:lpstr>
      <vt:lpstr>Trebuchet MS</vt:lpstr>
      <vt:lpstr>OYS</vt:lpstr>
      <vt:lpstr>Tarttuvaa oksennus-ripulitautia sairastavan kosketusvarotoimet akuuttivuodeosastolla </vt:lpstr>
      <vt:lpstr>Yleistä tarttuvista oksennus-ripulitaudeista</vt:lpstr>
      <vt:lpstr>Yleistä tarttuvista oksennus-ripulitaudeista</vt:lpstr>
      <vt:lpstr>PowerPoint-esitys</vt:lpstr>
      <vt:lpstr>Yleistä tarttuvista oksennus-ripulitaudeista</vt:lpstr>
      <vt:lpstr>PowerPoint-esitys</vt:lpstr>
      <vt:lpstr>Tarttuvaa oksennus-ripulitautia sairastavan kosketusvarotoimet akuuttivuodeosastolla- toimintaohje:  </vt:lpstr>
      <vt:lpstr>Alkutilanne: Epäily/todettu oksennus-ripulitauti</vt:lpstr>
      <vt:lpstr>Altistuneet</vt:lpstr>
      <vt:lpstr>Oireisen potilaan näytteiden ottaminen</vt:lpstr>
      <vt:lpstr>Poimintoja Kosketusvarotoimien aloitus -tarkistuslistasta:</vt:lpstr>
      <vt:lpstr>Poimintoja huonekortista Tarttuvaa oksennus-ripulitautia sairastavan potilaan hoidon päivittäinen käytännön toteutus</vt:lpstr>
      <vt:lpstr>Kosketusvarotoimien lopetus/siirto jatkohoitoon (tarkistuslista) </vt:lpstr>
      <vt:lpstr>Yhteenveto</vt:lpstr>
    </vt:vector>
  </TitlesOfParts>
  <Company>PPSHP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Oksennus-ripulitautia sairastavan kosketusvarotoimet 11.11.2021</dc:title>
  <dc:creator>Keränen Tuula</dc:creator>
  <cp:keywords/>
  <cp:lastModifiedBy>Keränen Tuula</cp:lastModifiedBy>
  <cp:revision>56</cp:revision>
  <dcterms:created xsi:type="dcterms:W3CDTF">2021-11-02T07:42:28Z</dcterms:created>
  <dcterms:modified xsi:type="dcterms:W3CDTF">2021-11-10T11:06:20Z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0x010100E993358E494F344F8D6048E76D09AF020A007628AA875F93584E8BFB272C4723E035</vt:lpwstr>
  </property>
  <property fmtid="{D5CDD505-2E9C-101B-9397-08002B2CF9AE}" pid="3" name="_dlc_DocIdItemGuid">
    <vt:lpwstr>5f908860-5b34-4589-82f8-459237a4a3f9</vt:lpwstr>
  </property>
  <property fmtid="{D5CDD505-2E9C-101B-9397-08002B2CF9AE}" pid="4" name="TaxKeyword">
    <vt:lpwstr/>
  </property>
  <property fmtid="{D5CDD505-2E9C-101B-9397-08002B2CF9AE}" pid="5" name="Kohde- / työntekijäryhmä">
    <vt:lpwstr>18;#PPSHP:n henkilöstö|7a49a948-31e0-4b0f-83ed-c01fa56f5934</vt:lpwstr>
  </property>
  <property fmtid="{D5CDD505-2E9C-101B-9397-08002B2CF9AE}" pid="6" name="MEO">
    <vt:lpwstr/>
  </property>
  <property fmtid="{D5CDD505-2E9C-101B-9397-08002B2CF9AE}" pid="7" name="Koulutusmateriaali (sisältötyypin metatieto)">
    <vt:lpwstr>165;#Koulutuksen aineisto|2a72a094-566d-460a-879e-2a18b80594d3</vt:lpwstr>
  </property>
  <property fmtid="{D5CDD505-2E9C-101B-9397-08002B2CF9AE}" pid="8" name="Kohdeorganisaatio">
    <vt:lpwstr>1;#PPSHP|be8cbbf1-c5fa-44e0-8d6c-f88ba4a3bcc6</vt:lpwstr>
  </property>
  <property fmtid="{D5CDD505-2E9C-101B-9397-08002B2CF9AE}" pid="9" name="Organisaatiotiedon tarkennus toiminnan mukaan">
    <vt:lpwstr>168;#Infektioiden torjunta|d1bdb641-a1c1-4abf-b66a-298a776eaddb</vt:lpwstr>
  </property>
  <property fmtid="{D5CDD505-2E9C-101B-9397-08002B2CF9AE}" pid="10" name="Erikoisala">
    <vt:lpwstr>10;#Ei erikoisalaa (PPSHP)|63c697a3-d3f0-4701-a1c0-7b3ab3656aba</vt:lpwstr>
  </property>
  <property fmtid="{D5CDD505-2E9C-101B-9397-08002B2CF9AE}" pid="11" name="Kriisiviestintä">
    <vt:lpwstr/>
  </property>
  <property fmtid="{D5CDD505-2E9C-101B-9397-08002B2CF9AE}" pid="12" name="Toiminnanohjauskäsikirja">
    <vt:lpwstr>3;#Ei ole toimintakäsikirjaa|ed0127a7-f4bb-4299-8de4-a0fcecf35ff1</vt:lpwstr>
  </property>
  <property fmtid="{D5CDD505-2E9C-101B-9397-08002B2CF9AE}" pid="13" name="Organisaatiotieto">
    <vt:lpwstr>166;#Infektioiden torjuntayksikkö|d873b9ee-c5a1-43a5-91cd-d45393df5f8c</vt:lpwstr>
  </property>
  <property fmtid="{D5CDD505-2E9C-101B-9397-08002B2CF9AE}" pid="15" name="TaxKeywordTaxHTField">
    <vt:lpwstr/>
  </property>
  <property fmtid="{D5CDD505-2E9C-101B-9397-08002B2CF9AE}" pid="16" name="Order">
    <vt:r8>248400</vt:r8>
  </property>
  <property fmtid="{D5CDD505-2E9C-101B-9397-08002B2CF9AE}" pid="17" name="SharedWithUsers">
    <vt:lpwstr/>
  </property>
</Properties>
</file>